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  <p:sldMasterId id="2147500111" r:id="rId2"/>
    <p:sldMasterId id="2147500126" r:id="rId3"/>
    <p:sldMasterId id="2147500142" r:id="rId4"/>
  </p:sldMasterIdLst>
  <p:notesMasterIdLst>
    <p:notesMasterId r:id="rId55"/>
  </p:notesMasterIdLst>
  <p:handoutMasterIdLst>
    <p:handoutMasterId r:id="rId56"/>
  </p:handoutMasterIdLst>
  <p:sldIdLst>
    <p:sldId id="682" r:id="rId5"/>
    <p:sldId id="1048" r:id="rId6"/>
    <p:sldId id="1074" r:id="rId7"/>
    <p:sldId id="1059" r:id="rId8"/>
    <p:sldId id="1073" r:id="rId9"/>
    <p:sldId id="1072" r:id="rId10"/>
    <p:sldId id="1049" r:id="rId11"/>
    <p:sldId id="1076" r:id="rId12"/>
    <p:sldId id="1050" r:id="rId13"/>
    <p:sldId id="1004" r:id="rId14"/>
    <p:sldId id="1081" r:id="rId15"/>
    <p:sldId id="954" r:id="rId16"/>
    <p:sldId id="1052" r:id="rId17"/>
    <p:sldId id="1053" r:id="rId18"/>
    <p:sldId id="1054" r:id="rId19"/>
    <p:sldId id="1055" r:id="rId20"/>
    <p:sldId id="1056" r:id="rId21"/>
    <p:sldId id="1058" r:id="rId22"/>
    <p:sldId id="955" r:id="rId23"/>
    <p:sldId id="1082" r:id="rId24"/>
    <p:sldId id="938" r:id="rId25"/>
    <p:sldId id="1083" r:id="rId26"/>
    <p:sldId id="1030" r:id="rId27"/>
    <p:sldId id="1005" r:id="rId28"/>
    <p:sldId id="1031" r:id="rId29"/>
    <p:sldId id="1084" r:id="rId30"/>
    <p:sldId id="1085" r:id="rId31"/>
    <p:sldId id="1086" r:id="rId32"/>
    <p:sldId id="1087" r:id="rId33"/>
    <p:sldId id="1080" r:id="rId34"/>
    <p:sldId id="942" r:id="rId35"/>
    <p:sldId id="1077" r:id="rId36"/>
    <p:sldId id="1078" r:id="rId37"/>
    <p:sldId id="1079" r:id="rId38"/>
    <p:sldId id="1088" r:id="rId39"/>
    <p:sldId id="943" r:id="rId40"/>
    <p:sldId id="944" r:id="rId41"/>
    <p:sldId id="952" r:id="rId42"/>
    <p:sldId id="1089" r:id="rId43"/>
    <p:sldId id="1010" r:id="rId44"/>
    <p:sldId id="1011" r:id="rId45"/>
    <p:sldId id="1090" r:id="rId46"/>
    <p:sldId id="1013" r:id="rId47"/>
    <p:sldId id="1014" r:id="rId48"/>
    <p:sldId id="1016" r:id="rId49"/>
    <p:sldId id="1091" r:id="rId50"/>
    <p:sldId id="1032" r:id="rId51"/>
    <p:sldId id="679" r:id="rId52"/>
    <p:sldId id="1018" r:id="rId53"/>
    <p:sldId id="678" r:id="rId54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33FF"/>
    <a:srgbClr val="000066"/>
    <a:srgbClr val="FF0000"/>
    <a:srgbClr val="008000"/>
    <a:srgbClr val="FF5050"/>
    <a:srgbClr val="990033"/>
    <a:srgbClr val="0033CC"/>
    <a:srgbClr val="9966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3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7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4410"/>
    </p:cViewPr>
  </p:sorterViewPr>
  <p:notesViewPr>
    <p:cSldViewPr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doğan İnci" userId="98830a3929a83239" providerId="LiveId" clId="{0CA0EE29-ED9F-4DB0-A208-0C9F53070623}"/>
    <pc:docChg chg="modSld">
      <pc:chgData name="Nurdoğan İnci" userId="98830a3929a83239" providerId="LiveId" clId="{0CA0EE29-ED9F-4DB0-A208-0C9F53070623}" dt="2024-02-10T09:02:42.316" v="221" actId="6549"/>
      <pc:docMkLst>
        <pc:docMk/>
      </pc:docMkLst>
      <pc:sldChg chg="addSp modSp mod modAnim">
        <pc:chgData name="Nurdoğan İnci" userId="98830a3929a83239" providerId="LiveId" clId="{0CA0EE29-ED9F-4DB0-A208-0C9F53070623}" dt="2024-02-10T09:02:42.316" v="221" actId="6549"/>
        <pc:sldMkLst>
          <pc:docMk/>
          <pc:sldMk cId="0" sldId="1031"/>
        </pc:sldMkLst>
        <pc:spChg chg="add mod">
          <ac:chgData name="Nurdoğan İnci" userId="98830a3929a83239" providerId="LiveId" clId="{0CA0EE29-ED9F-4DB0-A208-0C9F53070623}" dt="2024-02-10T09:02:42.316" v="221" actId="6549"/>
          <ac:spMkLst>
            <pc:docMk/>
            <pc:sldMk cId="0" sldId="1031"/>
            <ac:spMk id="5" creationId="{38497686-D267-D73D-1868-CE38FAAF8F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06DC90-6325-41E5-BEA7-8C894C317AC1}" type="datetimeFigureOut">
              <a:rPr lang="tr-TR"/>
              <a:pPr>
                <a:defRPr/>
              </a:pPr>
              <a:t>10.02.2024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C5C259-E67D-4922-9702-74FC77D54FF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43A504-963D-4AD8-BFD0-5F54353C352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1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1.2.1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Renksel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Geriverim</a:t>
            </a:r>
            <a:endParaRPr lang="tr-TR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Bir yapay ışık kaynağının spektrumu (dalga boyu bileşenleri), günışığı spektrumuna ne kadar yakınsa, tüm renkler günışığı altında algılandığı gibi görülebiliyorsa, o kaynağın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renksel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geriverimi o derece yüksek olacaktır.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Aydınlatılan mekanın her noktasında aynı aydınlık seviyesini yakalamak zordur. Bu yüzden aydınlık seviyesinin dalgalanması belirli sınırlar içinde olmalı;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minumum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ortalama ve maksimum aydınlık seviyeleri arasında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farkedilir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büyük bir fark olamamalıdır. Emin/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Emax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oranı 0,4 ile 0,6 </a:t>
            </a:r>
            <a:r>
              <a:rPr lang="tr-TR" sz="12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aralığında olmalıdır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Bunu sağlamak için ışık kaynakları uygun seçilip, doğru konumlandırılmalıdır.</a:t>
            </a:r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4F71A-3D87-475A-9A18-2F059D4F5F2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3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8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13414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64F810-F2B4-4681-BCAF-4694CDFD4B0B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86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3B03E7-84B9-4746-994A-8E1F056DD04A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C09F8F-72E3-4CA9-8ECE-D857ACA838C8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Elektrik Kuvvetli Akım Tesisleri Yönetmeliği Birinci Bölüm Madde 44 </a:t>
            </a:r>
          </a:p>
          <a:p>
            <a:r>
              <a:rPr lang="tr-TR" dirty="0"/>
              <a:t>D=k x(</a:t>
            </a:r>
            <a:r>
              <a:rPr lang="tr-TR" dirty="0" err="1"/>
              <a:t>F</a:t>
            </a:r>
            <a:r>
              <a:rPr lang="tr-TR" baseline="-25000" dirty="0" err="1"/>
              <a:t>mak</a:t>
            </a:r>
            <a:r>
              <a:rPr lang="tr-TR" baseline="-25000" dirty="0"/>
              <a:t> </a:t>
            </a:r>
            <a:r>
              <a:rPr lang="tr-TR" baseline="0" dirty="0"/>
              <a:t> +l)</a:t>
            </a:r>
            <a:r>
              <a:rPr lang="tr-TR" baseline="30000" dirty="0"/>
              <a:t>1/2 </a:t>
            </a:r>
            <a:r>
              <a:rPr lang="tr-TR" baseline="0" dirty="0"/>
              <a:t> + ( U/150)</a:t>
            </a:r>
          </a:p>
          <a:p>
            <a:r>
              <a:rPr lang="tr-TR" dirty="0"/>
              <a:t>D=Havai</a:t>
            </a:r>
            <a:r>
              <a:rPr lang="tr-TR" baseline="0" dirty="0"/>
              <a:t> hat iletken mesafesi  (m)</a:t>
            </a:r>
          </a:p>
          <a:p>
            <a:r>
              <a:rPr lang="tr-TR" baseline="0" dirty="0"/>
              <a:t>K= </a:t>
            </a:r>
            <a:r>
              <a:rPr lang="tr-TR" baseline="0" dirty="0" err="1"/>
              <a:t>katsay</a:t>
            </a:r>
            <a:r>
              <a:rPr lang="tr-TR" baseline="0" dirty="0"/>
              <a:t> AG de 0,35, YG de 0,50</a:t>
            </a:r>
          </a:p>
          <a:p>
            <a:r>
              <a:rPr lang="tr-TR" dirty="0" err="1"/>
              <a:t>F</a:t>
            </a:r>
            <a:r>
              <a:rPr lang="tr-TR" baseline="-25000" dirty="0" err="1"/>
              <a:t>mak</a:t>
            </a:r>
            <a:r>
              <a:rPr lang="tr-TR" baseline="-25000" dirty="0"/>
              <a:t> </a:t>
            </a:r>
            <a:r>
              <a:rPr lang="tr-TR" baseline="0" dirty="0"/>
              <a:t> = salınım (m) direkler arası en büyük açıklık (m)</a:t>
            </a:r>
          </a:p>
          <a:p>
            <a:r>
              <a:rPr lang="tr-TR" baseline="0" dirty="0"/>
              <a:t>I = Taşıyıcı izolatör uzunluğu (m) mesnet izolatörde I=0</a:t>
            </a:r>
          </a:p>
          <a:p>
            <a:r>
              <a:rPr lang="tr-TR" baseline="0" dirty="0"/>
              <a:t>U=Fazlar arası anma gerilimi (</a:t>
            </a:r>
            <a:r>
              <a:rPr lang="tr-TR" baseline="0" dirty="0" err="1"/>
              <a:t>kV</a:t>
            </a:r>
            <a:r>
              <a:rPr lang="tr-TR" baseline="0" dirty="0"/>
              <a:t>)  </a:t>
            </a:r>
          </a:p>
          <a:p>
            <a:r>
              <a:rPr lang="tr-TR" baseline="0" dirty="0"/>
              <a:t>Isı ve rüzgar etkileri hesaba katılmalı</a:t>
            </a:r>
          </a:p>
          <a:p>
            <a:endParaRPr lang="tr-TR" baseline="0" dirty="0"/>
          </a:p>
          <a:p>
            <a:endParaRPr lang="tr-TR" baseline="0" dirty="0"/>
          </a:p>
          <a:p>
            <a:endParaRPr lang="tr-TR" baseline="30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504-963D-4AD8-BFD0-5F54353C352B}" type="slidenum">
              <a:rPr lang="tr-TR" altLang="tr-TR" smtClean="0"/>
              <a:pPr>
                <a:defRPr/>
              </a:pPr>
              <a:t>26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24385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altLang="tr-T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1"/>
            <a:ext cx="520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/>
          <a:lstStyle/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05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2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altLang="tr-T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1"/>
            <a:ext cx="520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/>
          <a:lstStyle/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4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34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13619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AFB262-116D-4158-B5B5-0E7935EE7E56}" type="slidenum">
              <a:rPr lang="tr-TR" altLang="tr-TR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tr-TR" altLang="tr-T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altLang="tr-T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1"/>
            <a:ext cx="520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/>
          <a:lstStyle/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Q=R x I</a:t>
            </a:r>
            <a:r>
              <a:rPr lang="tr-TR" altLang="tr-TR" baseline="30000" dirty="0">
                <a:latin typeface="Arial" panose="020B0604020202020204" pitchFamily="34" charset="0"/>
              </a:rPr>
              <a:t>2</a:t>
            </a:r>
            <a:r>
              <a:rPr lang="tr-TR" altLang="tr-TR" dirty="0">
                <a:latin typeface="Arial" panose="020B0604020202020204" pitchFamily="34" charset="0"/>
              </a:rPr>
              <a:t> x t cal</a:t>
            </a:r>
          </a:p>
        </p:txBody>
      </p:sp>
    </p:spTree>
    <p:extLst>
      <p:ext uri="{BB962C8B-B14F-4D97-AF65-F5344CB8AC3E}">
        <p14:creationId xmlns:p14="http://schemas.microsoft.com/office/powerpoint/2010/main" val="4005812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altLang="tr-T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1"/>
            <a:ext cx="520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/>
          <a:lstStyle/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86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9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14438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2E21E5-1264-4A4D-8356-73F52EE4472F}" type="slidenum">
              <a:rPr lang="tr-TR" altLang="tr-TR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tr-TR" altLang="tr-T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D71219-09FA-4216-BF6F-E5793B26A5FE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2BD583-5861-4B58-AB8B-3855B072BE40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7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>
                <a:latin typeface="Arial" panose="020B0604020202020204" pitchFamily="34" charset="0"/>
              </a:rPr>
              <a:t>yıldırım düşmeden önce vızıltıya benzer bir ses duyulduğu, deride karıncalanmalar olduğu ve saçların dikleştiği tespit edilmiştir. Eğer böyle bir durum</a:t>
            </a:r>
          </a:p>
          <a:p>
            <a:r>
              <a:rPr lang="tr-TR" altLang="tr-TR">
                <a:latin typeface="Arial" panose="020B0604020202020204" pitchFamily="34" charset="0"/>
              </a:rPr>
              <a:t>Bireysel olarak alınabilecek önlem ise yağışlı havaya maruz kaldığınızda üstü kapalı bir alan bulup yağış kesilene kadar beklemektir.</a:t>
            </a:r>
          </a:p>
          <a:p>
            <a:r>
              <a:rPr lang="tr-TR" altLang="tr-TR">
                <a:latin typeface="Arial" panose="020B0604020202020204" pitchFamily="34" charset="0"/>
              </a:rPr>
              <a:t> söz konusu ise muhtemel bölgeden derhal uzaklaşılmalıdır.</a:t>
            </a:r>
          </a:p>
        </p:txBody>
      </p:sp>
      <p:sp>
        <p:nvSpPr>
          <p:cNvPr id="157700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F513BF-CB1B-43A4-9A88-963BE2934433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  <p:sp>
        <p:nvSpPr>
          <p:cNvPr id="159748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8CB210-5F82-4CBB-BFDA-8363E01010B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28B970-9D4F-451F-A9E8-606AE0F7D788}" type="slidenum">
              <a:rPr lang="tr-TR" altLang="tr-TR" smtClean="0"/>
              <a:pPr>
                <a:spcBef>
                  <a:spcPct val="0"/>
                </a:spcBef>
              </a:pPr>
              <a:t>7</a:t>
            </a:fld>
            <a:endParaRPr lang="tr-TR" altLang="tr-TR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39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7E5417-B9B0-48B3-8968-845C0F8E63C1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b="1">
                <a:latin typeface="Arial" panose="020B0604020202020204" pitchFamily="34" charset="0"/>
              </a:rPr>
              <a:t>Ses hızı</a:t>
            </a:r>
            <a:r>
              <a:rPr lang="tr-TR" altLang="tr-TR">
                <a:latin typeface="Arial" panose="020B0604020202020204" pitchFamily="34" charset="0"/>
              </a:rPr>
              <a:t> havada, deniz seviyesinde ve 15 °C sıcaklıkta 340 metre/saniye (yaklaşık 1.224 km/saat) olarak alınır.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Ses hızı frekansa bağlı olarak değişmez, her frekansta ses aynı hızda gider. Hava sıcaklığına göre değişir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V=(331,5+(0.6*0C))m/s” rüzgar arkadan eserse ses aşağıya, önden eserse yukarıya doğru 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Işık hızı 299 792 km/s”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Dünyanın ekvator çevresi 40 000 km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3099-5F92-41ED-839D-CC7BE429AE5E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b="1">
                <a:latin typeface="Arial" panose="020B0604020202020204" pitchFamily="34" charset="0"/>
              </a:rPr>
              <a:t>Ses hızı</a:t>
            </a:r>
            <a:r>
              <a:rPr lang="tr-TR" altLang="tr-TR">
                <a:latin typeface="Arial" panose="020B0604020202020204" pitchFamily="34" charset="0"/>
              </a:rPr>
              <a:t> havada, deniz seviyesinde ve 15 °C sıcaklıkta 340 metre/saniye (yaklaşık 1.224 km/saat) olarak alınır.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Ses hızı frekansa bağlı olarak değişmez, her frekansta ses aynı hızda gider. Hava sıcaklığına göre değişir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V=(331,5+(0.6*0C))m/s” rüzgar arkadan eserse ses aşağıya, önden eserse yukarıya doğru 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Işık hızı 299 792 km/s”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Dünyanın ekvator çevresi 40 000 km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3FE8EB-F6AE-4683-B0C4-D9B85322CE65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b="1">
                <a:latin typeface="Arial" panose="020B0604020202020204" pitchFamily="34" charset="0"/>
              </a:rPr>
              <a:t>Ses hızı</a:t>
            </a:r>
            <a:r>
              <a:rPr lang="tr-TR" altLang="tr-TR">
                <a:latin typeface="Arial" panose="020B0604020202020204" pitchFamily="34" charset="0"/>
              </a:rPr>
              <a:t> havada, deniz seviyesinde ve 15 °C sıcaklıkta 340 metre/saniye (yaklaşık 1.224 km/saat) olarak alınır.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Ses hızı frekansa bağlı olarak değişmez, her frekansta ses aynı hızda gider. Hava sıcaklığına göre değişir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V=(331,5+(0.6*0C))m/s” rüzgar arkadan eserse ses aşağıya, önden eserse yukarıya doğru 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Işık hızı 299 792 km/s” </a:t>
            </a:r>
          </a:p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Dünyanın ekvator çevresi 40 000 km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377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5E591B-96ED-497C-B761-F6DE2B3D8734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90FE25-30CD-4638-B11F-96ACB320B0AD}" type="slidenum">
              <a:rPr lang="tr-TR" altLang="tr-TR" smtClean="0"/>
              <a:pPr>
                <a:spcBef>
                  <a:spcPct val="0"/>
                </a:spcBef>
              </a:pPr>
              <a:t>48</a:t>
            </a:fld>
            <a:endParaRPr lang="tr-TR" altLang="tr-TR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11D4B8-4823-4857-AC0C-F77A212EFE1F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C3B0D6-B19D-45E9-991D-05595B4A0BB9}" type="slidenum">
              <a:rPr lang="tr-TR" altLang="tr-TR" smtClean="0"/>
              <a:pPr>
                <a:spcBef>
                  <a:spcPct val="0"/>
                </a:spcBef>
              </a:pPr>
              <a:t>50</a:t>
            </a:fld>
            <a:endParaRPr lang="tr-TR" altLang="tr-TR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D230F0-607A-446B-8DB0-3F67931B5ADC}" type="slidenum">
              <a:rPr kumimoji="0" lang="tr-TR" altLang="tr-T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altLang="tr-T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1"/>
            <a:ext cx="5209440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/>
          <a:lstStyle/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4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28B970-9D4F-451F-A9E8-606AE0F7D788}" type="slidenum">
              <a:rPr lang="tr-TR" altLang="tr-TR" smtClean="0"/>
              <a:pPr>
                <a:spcBef>
                  <a:spcPct val="0"/>
                </a:spcBef>
              </a:pPr>
              <a:t>9</a:t>
            </a:fld>
            <a:endParaRPr lang="tr-TR" altLang="tr-TR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9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C3FEC8-907F-4BF0-A9A0-93DB452477FC}" type="slidenum">
              <a:rPr lang="tr-TR" altLang="tr-TR" b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tr-TR" altLang="tr-TR" b="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4" tIns="47517" rIns="95034" bIns="47517"/>
          <a:lstStyle/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230F0-607A-446B-8DB0-3F67931B5ADC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20. yüzyılın başında endüstride elektrostatik uygulamaları yapılmıştır.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Yanan cisimlerden çıkan külleri tutarak çevre kirliliği oluşmasını engellenmesi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>
                <a:latin typeface="Arial" panose="020B0604020202020204" pitchFamily="34" charset="0"/>
              </a:rPr>
              <a:t>Hastane operasyon odalarında ve laboratuarlarda patlamalar statik elektrik prensipleri dikkate alınarak önlendi.</a:t>
            </a:r>
          </a:p>
          <a:p>
            <a:pPr eaLnBrk="1" hangingPunct="1"/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7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4F71A-3D87-475A-9A18-2F059D4F5F2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8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4F71A-3D87-475A-9A18-2F059D4F5F2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9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8724 w 5184"/>
                  <a:gd name="T3" fmla="*/ 3159 h 3159"/>
                  <a:gd name="T4" fmla="*/ 872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999 w 556"/>
                  <a:gd name="T5" fmla="*/ 3159 h 3159"/>
                  <a:gd name="T6" fmla="*/ 999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tr-TR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46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463 w 251"/>
                <a:gd name="T7" fmla="*/ 12 h 12"/>
                <a:gd name="T8" fmla="*/ 463 w 251"/>
                <a:gd name="T9" fmla="*/ 0 h 12"/>
                <a:gd name="T10" fmla="*/ 46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6 w 251"/>
                <a:gd name="T5" fmla="*/ 12 h 12"/>
                <a:gd name="T6" fmla="*/ 2147483646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807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8071 w 4724"/>
                  <a:gd name="T7" fmla="*/ 12 h 12"/>
                  <a:gd name="T8" fmla="*/ 8071 w 4724"/>
                  <a:gd name="T9" fmla="*/ 0 h 12"/>
                  <a:gd name="T10" fmla="*/ 807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3276600" y="6521450"/>
            <a:ext cx="2487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tr-TR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Elektrik tehlikeleri ve İSG</a:t>
            </a: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905000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tr-TR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Nİ1103141</a:t>
            </a:r>
          </a:p>
        </p:txBody>
      </p:sp>
      <p:pic>
        <p:nvPicPr>
          <p:cNvPr id="20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66800" y="1997075"/>
            <a:ext cx="7086600" cy="1431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307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21" name="Rectangle 3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04075" y="64277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7AA24-5A71-4A2F-9F06-567E3A36B11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7308869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163B0D83-F4FC-4986-B22A-6065B174B44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205586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F334E2BD-6C3B-4A93-AFCF-5918446AAF1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124709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C3F8E1C5-D2F8-495B-AEC0-350CA5F623E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61449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4BB364-EEB2-4CB0-B9D8-0B28DAF6E08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3710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6965 w 5184"/>
                  <a:gd name="T3" fmla="*/ 3159 h 3159"/>
                  <a:gd name="T4" fmla="*/ 6965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774 w 556"/>
                  <a:gd name="T5" fmla="*/ 3159 h 3159"/>
                  <a:gd name="T6" fmla="*/ 774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347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347 w 251"/>
                <a:gd name="T7" fmla="*/ 12 h 12"/>
                <a:gd name="T8" fmla="*/ 347 w 251"/>
                <a:gd name="T9" fmla="*/ 0 h 12"/>
                <a:gd name="T10" fmla="*/ 347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7 w 251"/>
                <a:gd name="T5" fmla="*/ 12 h 12"/>
                <a:gd name="T6" fmla="*/ 214748364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6" name="2 Veri Yer Tutucusu"/>
          <p:cNvSpPr txBox="1">
            <a:spLocks noGrp="1"/>
          </p:cNvSpPr>
          <p:nvPr userDrawn="1"/>
        </p:nvSpPr>
        <p:spPr bwMode="auto">
          <a:xfrm>
            <a:off x="41275" y="6648450"/>
            <a:ext cx="1217613" cy="236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pic>
        <p:nvPicPr>
          <p:cNvPr id="17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auto">
          <a:xfrm>
            <a:off x="1474812" y="404813"/>
            <a:ext cx="59055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3200" dirty="0">
                <a:solidFill>
                  <a:srgbClr val="FFFF00"/>
                </a:solidFill>
              </a:rPr>
              <a:t>FİZİKSEL TEHLİKELER</a:t>
            </a:r>
            <a:endParaRPr lang="tr-TR" sz="3200" dirty="0">
              <a:solidFill>
                <a:srgbClr val="FFFFFF"/>
              </a:solidFill>
              <a:latin typeface="Tahoma" pitchFamily="34" charset="0"/>
            </a:endParaRPr>
          </a:p>
        </p:txBody>
      </p:sp>
      <p:graphicFrame>
        <p:nvGraphicFramePr>
          <p:cNvPr id="20" name="Nesne 38"/>
          <p:cNvGraphicFramePr>
            <a:graphicFrameLocks noChangeAspect="1"/>
          </p:cNvGraphicFramePr>
          <p:nvPr userDrawn="1"/>
        </p:nvGraphicFramePr>
        <p:xfrm>
          <a:off x="7640638" y="123825"/>
          <a:ext cx="1368425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0" name="Nesn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0638" y="123825"/>
                        <a:ext cx="1368425" cy="11985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495F5C4-7060-4BDC-89A1-B6B31CC0F46B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965 w 5184"/>
                <a:gd name="T3" fmla="*/ 3159 h 3159"/>
                <a:gd name="T4" fmla="*/ 696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74 w 556"/>
                <a:gd name="T5" fmla="*/ 3159 h 3159"/>
                <a:gd name="T6" fmla="*/ 7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4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47 w 251"/>
                  <a:gd name="T7" fmla="*/ 12 h 12"/>
                  <a:gd name="T8" fmla="*/ 347 w 251"/>
                  <a:gd name="T9" fmla="*/ 0 h 12"/>
                  <a:gd name="T10" fmla="*/ 34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8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graphicFrame>
        <p:nvGraphicFramePr>
          <p:cNvPr id="19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19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7809856-7CF0-4509-B576-01EA411493A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627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190A-4BD0-4043-ABEF-5084AFF4EEE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49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204B8-18D6-4DBB-8C85-557C3E65519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022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989A-EBD4-4595-B3D7-ED5E15296A17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0343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B10B1-FED5-43AD-B31D-B06023A83CA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473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27584" y="1916832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67625" y="6381750"/>
            <a:ext cx="1152525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46A1D3A9-5F15-41E7-AC1D-0F0E65413C9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49864700"/>
      </p:ext>
    </p:extLst>
  </p:cSld>
  <p:clrMapOvr>
    <a:masterClrMapping/>
  </p:clrMapOvr>
  <p:transition/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2A7D-7469-40A6-9C2C-B29D9F9CDD4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846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D59E0-C4C2-403C-911C-836E5051D9C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898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A269-9F3C-414A-AF9C-D21756ECE75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46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B73E3-84AB-43C2-9F79-F96204E616E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617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4DE43-F696-453F-8588-2C8327C1FB2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28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9DD5E-4DF0-466E-99DF-09246C8D8A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498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965 w 5184"/>
                <a:gd name="T3" fmla="*/ 3159 h 3159"/>
                <a:gd name="T4" fmla="*/ 696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74 w 556"/>
                <a:gd name="T5" fmla="*/ 3159 h 3159"/>
                <a:gd name="T6" fmla="*/ 7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4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47 w 251"/>
                  <a:gd name="T7" fmla="*/ 12 h 12"/>
                  <a:gd name="T8" fmla="*/ 347 w 251"/>
                  <a:gd name="T9" fmla="*/ 0 h 12"/>
                  <a:gd name="T10" fmla="*/ 34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6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auto">
          <a:xfrm>
            <a:off x="2124075" y="333375"/>
            <a:ext cx="5111750" cy="76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>
                <a:solidFill>
                  <a:srgbClr val="FFFFFF"/>
                </a:solidFill>
                <a:latin typeface="Tahoma" pitchFamily="34" charset="0"/>
              </a:rPr>
              <a:t>İŞ KAZALARI</a:t>
            </a:r>
          </a:p>
        </p:txBody>
      </p:sp>
      <p:graphicFrame>
        <p:nvGraphicFramePr>
          <p:cNvPr id="20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0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3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9AE04-C46A-4331-8E7E-CF2F244B9617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5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965 w 5184"/>
                <a:gd name="T3" fmla="*/ 3159 h 3159"/>
                <a:gd name="T4" fmla="*/ 696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74 w 556"/>
                <a:gd name="T5" fmla="*/ 3159 h 3159"/>
                <a:gd name="T6" fmla="*/ 7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4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47 w 251"/>
                  <a:gd name="T7" fmla="*/ 12 h 12"/>
                  <a:gd name="T8" fmla="*/ 347 w 251"/>
                  <a:gd name="T9" fmla="*/ 0 h 12"/>
                  <a:gd name="T10" fmla="*/ 34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7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20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>
                <a:solidFill>
                  <a:srgbClr val="FFFFFF"/>
                </a:solidFill>
                <a:cs typeface="Times New Roman" pitchFamily="18" charset="0"/>
              </a:rPr>
              <a:t>İŞ KAZALARI</a:t>
            </a:r>
          </a:p>
        </p:txBody>
      </p:sp>
      <p:graphicFrame>
        <p:nvGraphicFramePr>
          <p:cNvPr id="21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1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2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23177C7-1C08-4156-945D-C5A4F98B5B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8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7052 w 5184"/>
                  <a:gd name="T3" fmla="*/ 3159 h 3159"/>
                  <a:gd name="T4" fmla="*/ 705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786 w 556"/>
                  <a:gd name="T5" fmla="*/ 3159 h 3159"/>
                  <a:gd name="T6" fmla="*/ 78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3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351 w 251"/>
                <a:gd name="T7" fmla="*/ 12 h 12"/>
                <a:gd name="T8" fmla="*/ 351 w 251"/>
                <a:gd name="T9" fmla="*/ 0 h 12"/>
                <a:gd name="T10" fmla="*/ 3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7 w 251"/>
                <a:gd name="T5" fmla="*/ 12 h 12"/>
                <a:gd name="T6" fmla="*/ 214748364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6" name="2 Veri Yer Tutucusu"/>
          <p:cNvSpPr txBox="1">
            <a:spLocks noGrp="1"/>
          </p:cNvSpPr>
          <p:nvPr userDrawn="1"/>
        </p:nvSpPr>
        <p:spPr bwMode="auto">
          <a:xfrm>
            <a:off x="41275" y="6648450"/>
            <a:ext cx="1217613" cy="236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pic>
        <p:nvPicPr>
          <p:cNvPr id="17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0" name="Nesne 38"/>
          <p:cNvGraphicFramePr>
            <a:graphicFrameLocks noChangeAspect="1"/>
          </p:cNvGraphicFramePr>
          <p:nvPr userDrawn="1"/>
        </p:nvGraphicFramePr>
        <p:xfrm>
          <a:off x="7640638" y="123825"/>
          <a:ext cx="1368425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0" name="Nesn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0638" y="123825"/>
                        <a:ext cx="1368425" cy="11985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0138F99-9CC2-41A6-A3D9-F82A1C564B8B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2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729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8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graphicFrame>
        <p:nvGraphicFramePr>
          <p:cNvPr id="19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19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8D8E7C5-FA95-4CDB-A32D-67C31ED2354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81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D2C29570-86DA-4B8D-B14B-EE65FF0134B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703964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BE0A-46C3-426B-95E4-C257F97A269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63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749C3-135D-4C7F-AF07-4346A60E042A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625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9B50-A1CF-4F79-9EEF-B806830BDDB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0216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2E610-721A-42D0-9B4A-284024E16FC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226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30817-473A-4262-BEB9-6F8842E8BD2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5306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06A90-1204-4A4D-B24A-9394B41DF20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6799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FA9C-FCAF-4457-87BF-8683A3DD5D3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1199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16EF2-8789-4854-B042-9C1872C62A0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4316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B2F8-D1B1-4B05-ADFB-65B44A46AA2B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693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B9B4-FB51-45F7-9B8E-810E26C7C0F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114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160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641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7152B3AF-1603-4FDC-9790-A6F832F9374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2592267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6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auto">
          <a:xfrm>
            <a:off x="2124075" y="333375"/>
            <a:ext cx="5111750" cy="76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>
                <a:solidFill>
                  <a:srgbClr val="FFFFFF"/>
                </a:solidFill>
                <a:latin typeface="Tahoma" pitchFamily="34" charset="0"/>
              </a:rPr>
              <a:t>İŞ KAZALARI</a:t>
            </a:r>
          </a:p>
        </p:txBody>
      </p:sp>
      <p:graphicFrame>
        <p:nvGraphicFramePr>
          <p:cNvPr id="20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0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3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0E10-8C87-4BDA-A1DC-DE16E68A129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79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7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20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>
                <a:solidFill>
                  <a:srgbClr val="FFFFFF"/>
                </a:solidFill>
                <a:cs typeface="Times New Roman" pitchFamily="18" charset="0"/>
              </a:rPr>
              <a:t>İŞ KAZALARI</a:t>
            </a:r>
          </a:p>
        </p:txBody>
      </p:sp>
      <p:graphicFrame>
        <p:nvGraphicFramePr>
          <p:cNvPr id="21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1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2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140BF7D-3245-4987-9CA3-3160E48DA0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80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7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20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>
                <a:solidFill>
                  <a:srgbClr val="FFFFFF"/>
                </a:solidFill>
                <a:cs typeface="Times New Roman" pitchFamily="18" charset="0"/>
              </a:rPr>
              <a:t>İŞ KAZALARI</a:t>
            </a:r>
          </a:p>
        </p:txBody>
      </p:sp>
      <p:graphicFrame>
        <p:nvGraphicFramePr>
          <p:cNvPr id="21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21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22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658C-B8F6-49DF-B125-540E7D04A94B}" type="datetimeFigureOut">
              <a:rPr lang="tr-TR">
                <a:solidFill>
                  <a:srgbClr val="FFFFFF"/>
                </a:solidFill>
              </a:rPr>
              <a:pPr>
                <a:defRPr/>
              </a:pPr>
              <a:t>10.02.2024</a:t>
            </a:fld>
            <a:endParaRPr lang="tr-TR">
              <a:solidFill>
                <a:srgbClr val="FFFFFF"/>
              </a:solidFill>
            </a:endParaRPr>
          </a:p>
        </p:txBody>
      </p:sp>
      <p:sp>
        <p:nvSpPr>
          <p:cNvPr id="23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C565A-763A-417C-A21E-C220491457B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0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6776 w 5184"/>
                  <a:gd name="T3" fmla="*/ 3159 h 3159"/>
                  <a:gd name="T4" fmla="*/ 677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747 w 556"/>
                  <a:gd name="T5" fmla="*/ 3159 h 3159"/>
                  <a:gd name="T6" fmla="*/ 747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338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338 w 251"/>
                <a:gd name="T7" fmla="*/ 12 h 12"/>
                <a:gd name="T8" fmla="*/ 338 w 251"/>
                <a:gd name="T9" fmla="*/ 0 h 12"/>
                <a:gd name="T10" fmla="*/ 338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147483647 w 251"/>
                <a:gd name="T5" fmla="*/ 12 h 12"/>
                <a:gd name="T6" fmla="*/ 214748364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22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223 w 4724"/>
                  <a:gd name="T7" fmla="*/ 12 h 12"/>
                  <a:gd name="T8" fmla="*/ 6223 w 4724"/>
                  <a:gd name="T9" fmla="*/ 0 h 12"/>
                  <a:gd name="T10" fmla="*/ 622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2195513" y="6608763"/>
            <a:ext cx="4752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RİSK YÖNETİMİ ve DEĞERLENDİRİLMESİ</a:t>
            </a:r>
            <a:endParaRPr lang="tr-TR" sz="12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2 Veri Yer Tutucusu"/>
          <p:cNvSpPr txBox="1">
            <a:spLocks noGrp="1"/>
          </p:cNvSpPr>
          <p:nvPr userDrawn="1"/>
        </p:nvSpPr>
        <p:spPr bwMode="auto">
          <a:xfrm>
            <a:off x="41275" y="6648450"/>
            <a:ext cx="1217613" cy="236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Nİ1201297</a:t>
            </a:r>
          </a:p>
        </p:txBody>
      </p:sp>
      <p:pic>
        <p:nvPicPr>
          <p:cNvPr id="20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66800" y="1997075"/>
            <a:ext cx="7086600" cy="1431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307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21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1DE3C30-3C1C-49EB-9AA3-F8D3E65795FB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3360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E54DC9E-C982-4A2E-A2F6-2B31DFD874C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800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C9FDB-67FE-41DE-83F6-E8D13D8B0C4B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8397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160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964113" y="1989138"/>
            <a:ext cx="36957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66C0-BE95-4D7A-97D4-B09342C2B49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7709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4718-F74D-4D2A-A1DB-D0CFC908948C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491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E9DB8-F990-4CBB-AB7A-99E2C28C3B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064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E873-6A3A-4687-8024-4F8C5179158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581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2C80690D-DB60-4A50-9BDE-426AFAA1CC1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9637980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7AC0C-CC5D-4B57-B71F-02E4A6A8B25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208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6397-EF58-4CE4-9AB0-806DB5DD6F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3265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16013" y="1989138"/>
            <a:ext cx="75438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A9EF-CFEA-4DCE-A37C-8F9962DA6A1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42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1B90-ACFF-4BD2-9BAE-A5082C10939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4803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98AAF-5DDA-4148-8316-224A5D0F66A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320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42988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CC32D-0824-4FD9-9C31-AE80571B8B9C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39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3F1DC33-F489-480C-A74E-92FE7D307E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FF"/>
                </a:solidFill>
                <a:cs typeface="Times New Roman" pitchFamily="18" charset="0"/>
              </a:rPr>
              <a:t>RİSK ANALİZİ</a:t>
            </a:r>
          </a:p>
        </p:txBody>
      </p:sp>
    </p:spTree>
    <p:extLst>
      <p:ext uri="{BB962C8B-B14F-4D97-AF65-F5344CB8AC3E}">
        <p14:creationId xmlns:p14="http://schemas.microsoft.com/office/powerpoint/2010/main" val="2430610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547 w 5184"/>
                <a:gd name="T3" fmla="*/ 3159 h 3159"/>
                <a:gd name="T4" fmla="*/ 5547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00 w 556"/>
                <a:gd name="T5" fmla="*/ 3159 h 3159"/>
                <a:gd name="T6" fmla="*/ 60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065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065 w 4724"/>
                  <a:gd name="T7" fmla="*/ 12 h 12"/>
                  <a:gd name="T8" fmla="*/ 5065 w 4724"/>
                  <a:gd name="T9" fmla="*/ 0 h 12"/>
                  <a:gd name="T10" fmla="*/ 5065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01891 w 251"/>
                  <a:gd name="T5" fmla="*/ 12 h 12"/>
                  <a:gd name="T6" fmla="*/ 4018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7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73 w 251"/>
                  <a:gd name="T7" fmla="*/ 12 h 12"/>
                  <a:gd name="T8" fmla="*/ 273 w 251"/>
                  <a:gd name="T9" fmla="*/ 0 h 12"/>
                  <a:gd name="T10" fmla="*/ 27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sp>
        <p:nvSpPr>
          <p:cNvPr id="17" name="Rectangle 22"/>
          <p:cNvSpPr>
            <a:spLocks noChangeArrowheads="1"/>
          </p:cNvSpPr>
          <p:nvPr userDrawn="1"/>
        </p:nvSpPr>
        <p:spPr bwMode="auto">
          <a:xfrm>
            <a:off x="8100391" y="188913"/>
            <a:ext cx="864221" cy="904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>
              <a:solidFill>
                <a:srgbClr val="FFFFFF"/>
              </a:solidFill>
            </a:endParaRPr>
          </a:p>
        </p:txBody>
      </p:sp>
      <p:pic>
        <p:nvPicPr>
          <p:cNvPr id="18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8938"/>
            <a:ext cx="6048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ltbilgi Yer Tutucusu 24"/>
          <p:cNvSpPr>
            <a:spLocks noGrp="1"/>
          </p:cNvSpPr>
          <p:nvPr>
            <p:ph type="ftr" sz="quarter" idx="10"/>
          </p:nvPr>
        </p:nvSpPr>
        <p:spPr>
          <a:xfrm>
            <a:off x="3419475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r>
              <a:rPr lang="tr-TR">
                <a:solidFill>
                  <a:srgbClr val="FFFFFF"/>
                </a:solidFill>
              </a:rPr>
              <a:t>İSG Kuralları</a:t>
            </a:r>
          </a:p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0" name="Slayt Numarası Yer Tutucusu 25"/>
          <p:cNvSpPr>
            <a:spLocks noGrp="1"/>
          </p:cNvSpPr>
          <p:nvPr>
            <p:ph type="sldNum" sz="quarter" idx="11"/>
          </p:nvPr>
        </p:nvSpPr>
        <p:spPr>
          <a:xfrm>
            <a:off x="7059613" y="64277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  <a:p>
            <a:pPr>
              <a:defRPr/>
            </a:pPr>
            <a:fld id="{5F9C0AE1-630D-46AB-9F34-D82C9E491CBC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FF"/>
                </a:solidFill>
                <a:cs typeface="Times New Roman" pitchFamily="18" charset="0"/>
              </a:rPr>
              <a:t>RİSK ANALİZİ</a:t>
            </a:r>
          </a:p>
        </p:txBody>
      </p:sp>
    </p:spTree>
    <p:extLst>
      <p:ext uri="{BB962C8B-B14F-4D97-AF65-F5344CB8AC3E}">
        <p14:creationId xmlns:p14="http://schemas.microsoft.com/office/powerpoint/2010/main" val="4271531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8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FF"/>
                </a:solidFill>
                <a:cs typeface="Times New Roman" pitchFamily="18" charset="0"/>
              </a:rPr>
              <a:t>RİSK ANALİZİ</a:t>
            </a:r>
          </a:p>
        </p:txBody>
      </p:sp>
      <p:graphicFrame>
        <p:nvGraphicFramePr>
          <p:cNvPr id="19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19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8D8E7C5-FA95-4CDB-A32D-67C31ED2354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899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İSK ANALİZİ VE YÖNETİM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965 w 5184"/>
                <a:gd name="T3" fmla="*/ 3159 h 3159"/>
                <a:gd name="T4" fmla="*/ 696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74 w 556"/>
                <a:gd name="T5" fmla="*/ 3159 h 3159"/>
                <a:gd name="T6" fmla="*/ 7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4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47 w 251"/>
                  <a:gd name="T7" fmla="*/ 12 h 12"/>
                  <a:gd name="T8" fmla="*/ 347 w 251"/>
                  <a:gd name="T9" fmla="*/ 0 h 12"/>
                  <a:gd name="T10" fmla="*/ 34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" name="Picture 24" descr="amblem n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graphicFrame>
        <p:nvGraphicFramePr>
          <p:cNvPr id="19" name="Nesne 1"/>
          <p:cNvGraphicFramePr>
            <a:graphicFrameLocks noChangeAspect="1"/>
          </p:cNvGraphicFramePr>
          <p:nvPr userDrawn="1"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3" imgW="2542857" imgH="2305372" progId="PBrush">
                  <p:embed/>
                </p:oleObj>
              </mc:Choice>
              <mc:Fallback>
                <p:oleObj name="Bit Eşlem Resmi" r:id="rId3" imgW="2542857" imgH="2305372" progId="PBrush">
                  <p:embed/>
                  <p:pic>
                    <p:nvPicPr>
                      <p:cNvPr id="19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91475" y="6597650"/>
            <a:ext cx="1152525" cy="260350"/>
          </a:xfrm>
        </p:spPr>
        <p:txBody>
          <a:bodyPr/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7809856-7CF0-4509-B576-01EA411493A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2" name="Rectangle 49"/>
          <p:cNvSpPr>
            <a:spLocks noChangeArrowheads="1"/>
          </p:cNvSpPr>
          <p:nvPr userDrawn="1"/>
        </p:nvSpPr>
        <p:spPr bwMode="auto">
          <a:xfrm>
            <a:off x="2124075" y="115888"/>
            <a:ext cx="511175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872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E42771FB-5FCF-41FC-9074-5DD415E83FD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108291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2F23A9C2-FB78-4BB5-8F23-98579B7FB5E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486164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037013D9-87E6-408A-83D5-695EE42CE32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001421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5F7EB67E-0090-44B4-AE0B-D1C679024C3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610039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oleObject" Target="../embeddings/oleObject6.bin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950" y="-141288"/>
            <a:ext cx="9140825" cy="6851651"/>
            <a:chOff x="0" y="4"/>
            <a:chExt cx="5758" cy="4316"/>
          </a:xfrm>
        </p:grpSpPr>
        <p:sp>
          <p:nvSpPr>
            <p:cNvPr id="1031" name="Freeform 3"/>
            <p:cNvSpPr>
              <a:spLocks/>
            </p:cNvSpPr>
            <p:nvPr/>
          </p:nvSpPr>
          <p:spPr bwMode="hidden">
            <a:xfrm>
              <a:off x="544" y="1161"/>
              <a:ext cx="5148" cy="3159"/>
            </a:xfrm>
            <a:custGeom>
              <a:avLst/>
              <a:gdLst>
                <a:gd name="T0" fmla="*/ 0 w 5184"/>
                <a:gd name="T1" fmla="*/ 3159 h 3159"/>
                <a:gd name="T2" fmla="*/ 5835 w 5184"/>
                <a:gd name="T3" fmla="*/ 3159 h 3159"/>
                <a:gd name="T4" fmla="*/ 583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3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999 w 556"/>
                <a:gd name="T5" fmla="*/ 3159 h 3159"/>
                <a:gd name="T6" fmla="*/ 999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03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807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8071 w 4724"/>
                  <a:gd name="T7" fmla="*/ 12 h 12"/>
                  <a:gd name="T8" fmla="*/ 8071 w 4724"/>
                  <a:gd name="T9" fmla="*/ 0 h 12"/>
                  <a:gd name="T10" fmla="*/ 807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  <p:sp>
            <p:nvSpPr>
              <p:cNvPr id="104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6 w 251"/>
                  <a:gd name="T5" fmla="*/ 12 h 12"/>
                  <a:gd name="T6" fmla="*/ 2147483646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46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463 w 251"/>
                  <a:gd name="T7" fmla="*/ 12 h 12"/>
                  <a:gd name="T8" fmla="*/ 463 w 251"/>
                  <a:gd name="T9" fmla="*/ 0 h 12"/>
                  <a:gd name="T10" fmla="*/ 46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78775" y="6467475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tr-TR" altLang="tr-TR"/>
          </a:p>
          <a:p>
            <a:pPr>
              <a:defRPr/>
            </a:pPr>
            <a:fld id="{64E4AB67-5D8D-4632-A08E-2A4A54E5373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pic>
        <p:nvPicPr>
          <p:cNvPr id="1028" name="Picture 24" descr="amblem ni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Rectangle 27"/>
          <p:cNvSpPr>
            <a:spLocks noChangeArrowheads="1"/>
          </p:cNvSpPr>
          <p:nvPr userDrawn="1"/>
        </p:nvSpPr>
        <p:spPr bwMode="auto">
          <a:xfrm>
            <a:off x="3163888" y="6521450"/>
            <a:ext cx="2776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Elektrik Çalışmalarında İSG</a:t>
            </a:r>
          </a:p>
        </p:txBody>
      </p:sp>
      <p:sp>
        <p:nvSpPr>
          <p:cNvPr id="4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905000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tr-TR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Nİ1103266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0107" r:id="rId1"/>
    <p:sldLayoutId id="2147500108" r:id="rId2"/>
    <p:sldLayoutId id="2147500087" r:id="rId3"/>
    <p:sldLayoutId id="2147500088" r:id="rId4"/>
    <p:sldLayoutId id="2147500089" r:id="rId5"/>
    <p:sldLayoutId id="2147500090" r:id="rId6"/>
    <p:sldLayoutId id="2147500091" r:id="rId7"/>
    <p:sldLayoutId id="2147500092" r:id="rId8"/>
    <p:sldLayoutId id="2147500093" r:id="rId9"/>
    <p:sldLayoutId id="2147500094" r:id="rId10"/>
    <p:sldLayoutId id="2147500095" r:id="rId11"/>
    <p:sldLayoutId id="2147500096" r:id="rId12"/>
    <p:sldLayoutId id="2147500110" r:id="rId13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965 w 5184"/>
                <a:gd name="T3" fmla="*/ 3159 h 3159"/>
                <a:gd name="T4" fmla="*/ 6965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3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74 w 556"/>
                <a:gd name="T5" fmla="*/ 3159 h 3159"/>
                <a:gd name="T6" fmla="*/ 77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0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03 w 4724"/>
                  <a:gd name="T7" fmla="*/ 12 h 12"/>
                  <a:gd name="T8" fmla="*/ 6403 w 4724"/>
                  <a:gd name="T9" fmla="*/ 0 h 12"/>
                  <a:gd name="T10" fmla="*/ 640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4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47 w 251"/>
                  <a:gd name="T7" fmla="*/ 12 h 12"/>
                  <a:gd name="T8" fmla="*/ 347 w 251"/>
                  <a:gd name="T9" fmla="*/ 0 h 12"/>
                  <a:gd name="T10" fmla="*/ 34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72425" y="6511925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A23E2ED-B2DA-40A5-920F-924D0E157C3C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028" name="Picture 24" descr="amblem n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2 Veri Yer Tutucusu"/>
          <p:cNvSpPr txBox="1">
            <a:spLocks noGrp="1"/>
          </p:cNvSpPr>
          <p:nvPr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2124075" y="115888"/>
            <a:ext cx="511175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graphicFrame>
        <p:nvGraphicFramePr>
          <p:cNvPr id="1032" name="Nesne 1"/>
          <p:cNvGraphicFramePr>
            <a:graphicFrameLocks noChangeAspect="1"/>
          </p:cNvGraphicFramePr>
          <p:nvPr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17" imgW="2542857" imgH="2305372" progId="PBrush">
                  <p:embed/>
                </p:oleObj>
              </mc:Choice>
              <mc:Fallback>
                <p:oleObj name="Bit Eşlem Resmi" r:id="rId17" imgW="2542857" imgH="2305372" progId="PBrush">
                  <p:embed/>
                  <p:pic>
                    <p:nvPicPr>
                      <p:cNvPr id="1032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125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0112" r:id="rId1"/>
    <p:sldLayoutId id="2147500113" r:id="rId2"/>
    <p:sldLayoutId id="2147500114" r:id="rId3"/>
    <p:sldLayoutId id="2147500115" r:id="rId4"/>
    <p:sldLayoutId id="2147500116" r:id="rId5"/>
    <p:sldLayoutId id="2147500117" r:id="rId6"/>
    <p:sldLayoutId id="2147500118" r:id="rId7"/>
    <p:sldLayoutId id="2147500119" r:id="rId8"/>
    <p:sldLayoutId id="2147500120" r:id="rId9"/>
    <p:sldLayoutId id="2147500121" r:id="rId10"/>
    <p:sldLayoutId id="2147500122" r:id="rId11"/>
    <p:sldLayoutId id="2147500123" r:id="rId12"/>
    <p:sldLayoutId id="2147500124" r:id="rId13"/>
    <p:sldLayoutId id="2147500125" r:id="rId14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7052 w 5184"/>
                <a:gd name="T3" fmla="*/ 3159 h 3159"/>
                <a:gd name="T4" fmla="*/ 705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3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86 w 556"/>
                <a:gd name="T5" fmla="*/ 3159 h 3159"/>
                <a:gd name="T6" fmla="*/ 78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4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484 w 4724"/>
                  <a:gd name="T7" fmla="*/ 12 h 12"/>
                  <a:gd name="T8" fmla="*/ 6484 w 4724"/>
                  <a:gd name="T9" fmla="*/ 0 h 12"/>
                  <a:gd name="T10" fmla="*/ 64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51 w 251"/>
                  <a:gd name="T7" fmla="*/ 12 h 12"/>
                  <a:gd name="T8" fmla="*/ 351 w 251"/>
                  <a:gd name="T9" fmla="*/ 0 h 12"/>
                  <a:gd name="T10" fmla="*/ 3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72425" y="6511925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208F3A-741E-4C96-91D6-A5E401B7B67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028" name="Picture 24" descr="amblem n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2563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İŞ KAZALARI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2 Veri Yer Tutucusu"/>
          <p:cNvSpPr txBox="1">
            <a:spLocks noGrp="1"/>
          </p:cNvSpPr>
          <p:nvPr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Nİ1303204</a:t>
            </a:r>
          </a:p>
        </p:txBody>
      </p: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2124075" y="115888"/>
            <a:ext cx="511175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800" dirty="0">
              <a:solidFill>
                <a:srgbClr val="FFFFFF"/>
              </a:solidFill>
              <a:latin typeface="Tahoma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r-TR" sz="2800" dirty="0">
                <a:solidFill>
                  <a:srgbClr val="FFFF00"/>
                </a:solidFill>
              </a:rPr>
              <a:t>FİZİKSEL TEHLİKELER</a:t>
            </a:r>
            <a:endParaRPr lang="tr-TR" sz="28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graphicFrame>
        <p:nvGraphicFramePr>
          <p:cNvPr id="1032" name="Nesne 1"/>
          <p:cNvGraphicFramePr>
            <a:graphicFrameLocks noChangeAspect="1"/>
          </p:cNvGraphicFramePr>
          <p:nvPr/>
        </p:nvGraphicFramePr>
        <p:xfrm>
          <a:off x="7596188" y="188913"/>
          <a:ext cx="13684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 Eşlem Resmi" r:id="rId18" imgW="2542857" imgH="2305372" progId="PBrush">
                  <p:embed/>
                </p:oleObj>
              </mc:Choice>
              <mc:Fallback>
                <p:oleObj name="Bit Eşlem Resmi" r:id="rId18" imgW="2542857" imgH="2305372" progId="PBrush">
                  <p:embed/>
                  <p:pic>
                    <p:nvPicPr>
                      <p:cNvPr id="1032" name="Nesn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88913"/>
                        <a:ext cx="1368425" cy="11985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3578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0127" r:id="rId1"/>
    <p:sldLayoutId id="2147500128" r:id="rId2"/>
    <p:sldLayoutId id="2147500129" r:id="rId3"/>
    <p:sldLayoutId id="2147500130" r:id="rId4"/>
    <p:sldLayoutId id="2147500131" r:id="rId5"/>
    <p:sldLayoutId id="2147500132" r:id="rId6"/>
    <p:sldLayoutId id="2147500133" r:id="rId7"/>
    <p:sldLayoutId id="2147500134" r:id="rId8"/>
    <p:sldLayoutId id="2147500135" r:id="rId9"/>
    <p:sldLayoutId id="2147500136" r:id="rId10"/>
    <p:sldLayoutId id="2147500137" r:id="rId11"/>
    <p:sldLayoutId id="2147500138" r:id="rId12"/>
    <p:sldLayoutId id="2147500139" r:id="rId13"/>
    <p:sldLayoutId id="2147500140" r:id="rId14"/>
    <p:sldLayoutId id="2147500141" r:id="rId15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6776 w 5184"/>
                <a:gd name="T3" fmla="*/ 3159 h 3159"/>
                <a:gd name="T4" fmla="*/ 677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03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747 w 556"/>
                <a:gd name="T5" fmla="*/ 3159 h 3159"/>
                <a:gd name="T6" fmla="*/ 747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FFFFFF"/>
                </a:solidFill>
              </a:endParaRPr>
            </a:p>
          </p:txBody>
        </p:sp>
        <p:grpSp>
          <p:nvGrpSpPr>
            <p:cNvPr id="103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6223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6223 w 4724"/>
                  <a:gd name="T7" fmla="*/ 12 h 12"/>
                  <a:gd name="T8" fmla="*/ 6223 w 4724"/>
                  <a:gd name="T9" fmla="*/ 0 h 12"/>
                  <a:gd name="T10" fmla="*/ 6223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147483647 w 251"/>
                  <a:gd name="T5" fmla="*/ 12 h 12"/>
                  <a:gd name="T6" fmla="*/ 214748364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338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338 w 251"/>
                  <a:gd name="T7" fmla="*/ 12 h 12"/>
                  <a:gd name="T8" fmla="*/ 338 w 251"/>
                  <a:gd name="T9" fmla="*/ 0 h 12"/>
                  <a:gd name="T10" fmla="*/ 338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72425" y="6511925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7B9F582-AEC4-438B-8407-19C625A1173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028" name="Picture 24" descr="amblem ni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7475"/>
            <a:ext cx="588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Rectangle 27"/>
          <p:cNvSpPr>
            <a:spLocks noChangeArrowheads="1"/>
          </p:cNvSpPr>
          <p:nvPr userDrawn="1"/>
        </p:nvSpPr>
        <p:spPr bwMode="auto">
          <a:xfrm>
            <a:off x="2916238" y="6546850"/>
            <a:ext cx="4679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solidFill>
                  <a:srgbClr val="005CE7">
                    <a:lumMod val="40000"/>
                    <a:lumOff val="60000"/>
                  </a:srgbClr>
                </a:solidFill>
              </a:rPr>
              <a:t>RİSK YÖNETİMİ ve DEĞERLENDİRİLMESİ</a:t>
            </a:r>
            <a:endParaRPr lang="tr-TR" sz="1600" dirty="0">
              <a:solidFill>
                <a:srgbClr val="005CE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2 Veri Yer Tutucusu"/>
          <p:cNvSpPr txBox="1">
            <a:spLocks noGrp="1"/>
          </p:cNvSpPr>
          <p:nvPr userDrawn="1"/>
        </p:nvSpPr>
        <p:spPr bwMode="auto">
          <a:xfrm>
            <a:off x="0" y="6453188"/>
            <a:ext cx="1217613" cy="252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tr-TR" sz="1200" dirty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Nİ1303096</a:t>
            </a:r>
          </a:p>
        </p:txBody>
      </p:sp>
    </p:spTree>
    <p:extLst>
      <p:ext uri="{BB962C8B-B14F-4D97-AF65-F5344CB8AC3E}">
        <p14:creationId xmlns:p14="http://schemas.microsoft.com/office/powerpoint/2010/main" val="695520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0143" r:id="rId1"/>
    <p:sldLayoutId id="2147500144" r:id="rId2"/>
    <p:sldLayoutId id="2147500145" r:id="rId3"/>
    <p:sldLayoutId id="2147500146" r:id="rId4"/>
    <p:sldLayoutId id="2147500147" r:id="rId5"/>
    <p:sldLayoutId id="2147500148" r:id="rId6"/>
    <p:sldLayoutId id="2147500149" r:id="rId7"/>
    <p:sldLayoutId id="2147500150" r:id="rId8"/>
    <p:sldLayoutId id="2147500151" r:id="rId9"/>
    <p:sldLayoutId id="2147500152" r:id="rId10"/>
    <p:sldLayoutId id="2147500153" r:id="rId11"/>
    <p:sldLayoutId id="2147500154" r:id="rId12"/>
    <p:sldLayoutId id="2147500155" r:id="rId13"/>
    <p:sldLayoutId id="2147500156" r:id="rId14"/>
    <p:sldLayoutId id="2147500157" r:id="rId15"/>
    <p:sldLayoutId id="2147500158" r:id="rId16"/>
    <p:sldLayoutId id="2147500159" r:id="rId17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://tr.wikipedia.org/wiki/Elektromanyetik" TargetMode="External"/><Relationship Id="rId7" Type="http://schemas.openxmlformats.org/officeDocument/2006/relationships/hyperlink" Target="http://tr.wikipedia.org/wiki/Kandel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tr.wikipedia.org/wiki/I%C5%9F%C4%B1k_%C5%9Fiddeti" TargetMode="External"/><Relationship Id="rId5" Type="http://schemas.openxmlformats.org/officeDocument/2006/relationships/hyperlink" Target="http://tr.wikipedia.org/w/index.php?title=Steradyan&amp;action=edit&amp;redlink=1" TargetMode="External"/><Relationship Id="rId4" Type="http://schemas.openxmlformats.org/officeDocument/2006/relationships/hyperlink" Target="http://tr.wikipedia.org/wiki/Lume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enerji.com/?tag=aydinlatm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tr.wikipedia.org/wiki/Sar%C4%B1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tr.wikipedia.org/wiki/Turuncu" TargetMode="External"/><Relationship Id="rId2" Type="http://schemas.openxmlformats.org/officeDocument/2006/relationships/hyperlink" Target="http://tr.wikipedia.org/wiki/Dosya:Synthese+.svg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tr.wikipedia.org/wiki/K%C4%B1rm%C4%B1z%C4%B1" TargetMode="External"/><Relationship Id="rId11" Type="http://schemas.openxmlformats.org/officeDocument/2006/relationships/hyperlink" Target="http://tr.wikipedia.org/wiki/Mor" TargetMode="External"/><Relationship Id="rId5" Type="http://schemas.openxmlformats.org/officeDocument/2006/relationships/hyperlink" Target="http://tr.wikipedia.org/wiki/I%C5%9F%C4%B1k#cite_note-1" TargetMode="External"/><Relationship Id="rId10" Type="http://schemas.openxmlformats.org/officeDocument/2006/relationships/hyperlink" Target="http://tr.wikipedia.org/wiki/Mavi" TargetMode="External"/><Relationship Id="rId4" Type="http://schemas.openxmlformats.org/officeDocument/2006/relationships/image" Target="../media/image27.jpeg"/><Relationship Id="rId9" Type="http://schemas.openxmlformats.org/officeDocument/2006/relationships/hyperlink" Target="http://tr.wikipedia.org/wiki/Ye%C5%9Fi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utunsinavlar.com/kesiciler.html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hyperlink" Target="http://isgim.com/index.php?route=product/product&amp;product_id=532" TargetMode="Externa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5.jpg"/><Relationship Id="rId7" Type="http://schemas.openxmlformats.org/officeDocument/2006/relationships/image" Target="../media/image4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hyperlink" Target="https://www.google.com.tr/url?sa=i&amp;rct=j&amp;q=&amp;esrc=s&amp;source=images&amp;cd=&amp;cad=rja&amp;uact=8&amp;ved=0ahUKEwiZ6p6b3oHUAhXH0xoKHcjiDXYQjRwIBw&amp;url=https://www.birtanstore.com/collections/nh-sigorta-busonlari&amp;psig=AFQjCNGtbfVtPaCNOpELAzy_Ve_GmHo3xg&amp;ust=1495481467460662" TargetMode="Externa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png"/><Relationship Id="rId10" Type="http://schemas.openxmlformats.org/officeDocument/2006/relationships/image" Target="../media/image66.jpeg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opraklama.com/yildirimdan_korunma_sistemleri-112.html" TargetMode="Externa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opraklama.com/franklin_france_paratoner_(_se_)-115.html" TargetMode="Externa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9"/>
          <p:cNvSpPr>
            <a:spLocks noChangeArrowheads="1"/>
          </p:cNvSpPr>
          <p:nvPr/>
        </p:nvSpPr>
        <p:spPr bwMode="auto">
          <a:xfrm>
            <a:off x="1042988" y="0"/>
            <a:ext cx="81010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000" dirty="0">
                <a:latin typeface="Tahoma" panose="020B0604030504040204" pitchFamily="34" charset="0"/>
              </a:rPr>
              <a:t>TEKNİK UYGULAMALARDA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sz="2800" dirty="0">
                <a:latin typeface="Tahoma" panose="020B0604030504040204" pitchFamily="34" charset="0"/>
              </a:rPr>
              <a:t>ELEKTRİK TEHLİKELERİ ve İSG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tr-TR" altLang="tr-TR" sz="800" dirty="0">
              <a:latin typeface="Tahoma" panose="020B0604030504040204" pitchFamily="34" charset="0"/>
            </a:endParaRPr>
          </a:p>
        </p:txBody>
      </p:sp>
      <p:sp>
        <p:nvSpPr>
          <p:cNvPr id="13315" name="Rectangle 51"/>
          <p:cNvSpPr>
            <a:spLocks noChangeArrowheads="1"/>
          </p:cNvSpPr>
          <p:nvPr/>
        </p:nvSpPr>
        <p:spPr bwMode="auto">
          <a:xfrm>
            <a:off x="1042988" y="1138599"/>
            <a:ext cx="8027987" cy="283154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800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tr-TR" altLang="tr-TR" sz="8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tr-TR" altLang="tr-TR" sz="2400" dirty="0">
                <a:solidFill>
                  <a:srgbClr val="FFFF00"/>
                </a:solidFill>
                <a:latin typeface="Tahoma" panose="020B0604030504040204" pitchFamily="34" charset="0"/>
              </a:rPr>
              <a:t>AMAÇ: </a:t>
            </a:r>
          </a:p>
          <a:p>
            <a:pPr algn="ctr" eaLnBrk="1" hangingPunct="1">
              <a:spcBef>
                <a:spcPts val="600"/>
              </a:spcBef>
            </a:pPr>
            <a:r>
              <a:rPr lang="tr-TR" altLang="tr-TR" sz="3200" dirty="0">
                <a:solidFill>
                  <a:srgbClr val="FFFF00"/>
                </a:solidFill>
              </a:rPr>
              <a:t>Elektriği tanıtmak, tehlikelerini belirlemek  ve bu tehlikelerden korunma yolları hakkında bilgilendirmek</a:t>
            </a:r>
          </a:p>
          <a:p>
            <a:pPr algn="ctr" eaLnBrk="1" hangingPunct="1">
              <a:spcBef>
                <a:spcPts val="600"/>
              </a:spcBef>
            </a:pPr>
            <a:r>
              <a:rPr lang="tr-TR" altLang="tr-TR" sz="3200" dirty="0">
                <a:solidFill>
                  <a:srgbClr val="FFFF00"/>
                </a:solidFill>
              </a:rPr>
              <a:t>3. Bölüm</a:t>
            </a:r>
            <a:endParaRPr lang="tr-TR" altLang="tr-TR" sz="800" b="0" dirty="0">
              <a:solidFill>
                <a:srgbClr val="FFFF00"/>
              </a:solidFill>
            </a:endParaRPr>
          </a:p>
        </p:txBody>
      </p:sp>
      <p:sp>
        <p:nvSpPr>
          <p:cNvPr id="13316" name="Rectangle 52"/>
          <p:cNvSpPr>
            <a:spLocks noChangeArrowheads="1"/>
          </p:cNvSpPr>
          <p:nvPr/>
        </p:nvSpPr>
        <p:spPr bwMode="auto">
          <a:xfrm>
            <a:off x="1115616" y="4596804"/>
            <a:ext cx="7905750" cy="2000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dirty="0"/>
              <a:t>Nurdoğan İNCİ </a:t>
            </a:r>
          </a:p>
          <a:p>
            <a:pPr algn="ctr" eaLnBrk="1" hangingPunct="1"/>
            <a:r>
              <a:rPr lang="tr-TR" altLang="tr-TR" sz="2000" b="0" dirty="0"/>
              <a:t>nurdoganinci@gmail.com</a:t>
            </a:r>
          </a:p>
          <a:p>
            <a:pPr algn="ctr" eaLnBrk="1" hangingPunct="1"/>
            <a:endParaRPr lang="tr-TR" altLang="tr-TR" sz="800" dirty="0"/>
          </a:p>
          <a:p>
            <a:pPr algn="ctr" eaLnBrk="1" hangingPunct="1"/>
            <a:r>
              <a:rPr lang="tr-TR" altLang="tr-TR" sz="2400" dirty="0"/>
              <a:t>Elektrik Mühendisi  </a:t>
            </a:r>
          </a:p>
          <a:p>
            <a:pPr algn="ctr" eaLnBrk="1" hangingPunct="1"/>
            <a:endParaRPr lang="tr-TR" altLang="tr-TR" sz="800" dirty="0"/>
          </a:p>
          <a:p>
            <a:pPr algn="ctr" eaLnBrk="1" hangingPunct="1"/>
            <a:r>
              <a:rPr lang="tr-TR" altLang="tr-TR" sz="2000" dirty="0"/>
              <a:t>Öğretim görevlisi</a:t>
            </a:r>
          </a:p>
          <a:p>
            <a:pPr algn="ctr" eaLnBrk="1" hangingPunct="1"/>
            <a:r>
              <a:rPr lang="tr-TR" altLang="tr-TR" sz="2000" dirty="0"/>
              <a:t>İş Sağlığı ve Güvenliği Danışmanı</a:t>
            </a:r>
            <a:endParaRPr lang="tr-TR" altLang="tr-TR" sz="800" dirty="0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/>
              <a:t>23</a:t>
            </a:r>
          </a:p>
        </p:txBody>
      </p:sp>
      <p:sp>
        <p:nvSpPr>
          <p:cNvPr id="13318" name="Metin kutusu 1"/>
          <p:cNvSpPr txBox="1">
            <a:spLocks noChangeArrowheads="1"/>
          </p:cNvSpPr>
          <p:nvPr/>
        </p:nvSpPr>
        <p:spPr bwMode="auto">
          <a:xfrm>
            <a:off x="3131840" y="4047455"/>
            <a:ext cx="36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 dirty="0"/>
              <a:t>2017 GÜZ</a:t>
            </a:r>
          </a:p>
        </p:txBody>
      </p:sp>
      <p:sp>
        <p:nvSpPr>
          <p:cNvPr id="13319" name="Metin kutusu 1"/>
          <p:cNvSpPr txBox="1">
            <a:spLocks noChangeArrowheads="1"/>
          </p:cNvSpPr>
          <p:nvPr/>
        </p:nvSpPr>
        <p:spPr bwMode="auto">
          <a:xfrm>
            <a:off x="214313" y="1773238"/>
            <a:ext cx="612775" cy="768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sz="2800" dirty="0"/>
              <a:t>50 </a:t>
            </a:r>
            <a:r>
              <a:rPr lang="tr-TR" altLang="tr-TR" sz="1600" dirty="0"/>
              <a:t>slayt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1408113" y="260350"/>
            <a:ext cx="7124700" cy="587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tr-TR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İşletme ve Şantiyelerde dikkat edilecek noktalar</a:t>
            </a:r>
            <a:endParaRPr lang="en-US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044575" y="5940425"/>
            <a:ext cx="7920038" cy="5127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None/>
              <a:defRPr/>
            </a:pPr>
            <a:r>
              <a:rPr lang="tr-TR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Pano önlerine mutlaka izole zemin konmalı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None/>
              <a:defRPr/>
            </a:pPr>
            <a:endParaRPr lang="en-US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042988" y="1098550"/>
            <a:ext cx="7810500" cy="4587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66CCFF"/>
              </a:buClr>
            </a:pPr>
            <a:r>
              <a:rPr lang="tr-TR" altLang="tr-TR" sz="2400">
                <a:solidFill>
                  <a:srgbClr val="FFFFFF"/>
                </a:solidFill>
              </a:rPr>
              <a:t>Ana dağıtım panolar </a:t>
            </a:r>
            <a:endParaRPr lang="en-US" altLang="tr-TR" sz="2400">
              <a:solidFill>
                <a:srgbClr val="FFFFFF"/>
              </a:solidFill>
            </a:endParaRP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1044575" y="1647825"/>
            <a:ext cx="7848600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</a:rPr>
              <a:t>Mekanik zorlamalara dayanıklı olmalı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1044575" y="2233613"/>
            <a:ext cx="7848600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</a:rPr>
              <a:t>Enerjili kısımlar separatör ile ayrılmalı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301063" name="Rectangle 7"/>
          <p:cNvSpPr>
            <a:spLocks noChangeArrowheads="1"/>
          </p:cNvSpPr>
          <p:nvPr/>
        </p:nvSpPr>
        <p:spPr bwMode="auto">
          <a:xfrm>
            <a:off x="1042988" y="2852738"/>
            <a:ext cx="7921625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 b="0">
                <a:solidFill>
                  <a:srgbClr val="FFFFFF"/>
                </a:solidFill>
              </a:rPr>
              <a:t>Kapaklar kilitli anahtar yetkilide olmalı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1044575" y="3448050"/>
            <a:ext cx="792003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00"/>
                </a:solidFill>
              </a:rPr>
              <a:t>Ana şalter pano dışında ve kapalı iken kilitlenebilir olmalı</a:t>
            </a:r>
            <a:endParaRPr lang="en-US" altLang="tr-TR" sz="2400" b="0">
              <a:solidFill>
                <a:srgbClr val="FFFF00"/>
              </a:solidFill>
            </a:endParaRPr>
          </a:p>
        </p:txBody>
      </p:sp>
      <p:sp>
        <p:nvSpPr>
          <p:cNvPr id="301065" name="Text Box 9"/>
          <p:cNvSpPr txBox="1">
            <a:spLocks noChangeArrowheads="1"/>
          </p:cNvSpPr>
          <p:nvPr/>
        </p:nvSpPr>
        <p:spPr bwMode="auto">
          <a:xfrm>
            <a:off x="1044575" y="4095750"/>
            <a:ext cx="7920038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</a:rPr>
              <a:t>Topraklama ve nötr barası ayrı olmalı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301066" name="Text Box 10"/>
          <p:cNvSpPr txBox="1">
            <a:spLocks noChangeArrowheads="1"/>
          </p:cNvSpPr>
          <p:nvPr/>
        </p:nvSpPr>
        <p:spPr bwMode="auto">
          <a:xfrm>
            <a:off x="1044575" y="4743450"/>
            <a:ext cx="7920038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</a:rPr>
              <a:t>Toprak barası çok iyi bir şekilde topraklanmalı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042988" y="5319713"/>
            <a:ext cx="7920037" cy="485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</a:rPr>
              <a:t>Pano priz devrelerinde toprak kaçak rölesi bulunmalı</a:t>
            </a:r>
            <a:endParaRPr lang="en-US" altLang="tr-TR" sz="2400" b="0">
              <a:solidFill>
                <a:srgbClr val="FFFFFF"/>
              </a:solidFill>
            </a:endParaRPr>
          </a:p>
        </p:txBody>
      </p:sp>
      <p:sp>
        <p:nvSpPr>
          <p:cNvPr id="129036" name="Metin kutusu 13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III-52/67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animBg="1"/>
      <p:bldP spid="301060" grpId="0" animBg="1"/>
      <p:bldP spid="301061" grpId="0" animBg="1"/>
      <p:bldP spid="301062" grpId="0" animBg="1"/>
      <p:bldP spid="301063" grpId="0" animBg="1"/>
      <p:bldP spid="301064" grpId="0" animBg="1"/>
      <p:bldP spid="301065" grpId="0" animBg="1"/>
      <p:bldP spid="30106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108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İŞ GÜVENLİĞİNDE AYDINLATMANIN ETKİLERİ 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1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D1D05723-31CA-436E-88FC-8109B348EB53}" type="slidenum">
              <a:rPr lang="tr-TR" altLang="tr-TR"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12</a:t>
            </a:fld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755576" y="1988840"/>
            <a:ext cx="8172450" cy="3540125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rgbClr val="FFFFFF"/>
                </a:solidFill>
              </a:rPr>
              <a:t>Elektrik tesisleri </a:t>
            </a:r>
          </a:p>
          <a:p>
            <a:pPr marL="0" lvl="1" eaLnBrk="1" hangingPunct="1">
              <a:spcBef>
                <a:spcPct val="50000"/>
              </a:spcBef>
            </a:pPr>
            <a:r>
              <a:rPr lang="tr-TR" altLang="tr-TR" sz="2400" b="0" dirty="0"/>
              <a:t>Lüks, ışınların yönüne dik bir yüzeydeki bir metrekarelik alan başına düşen Lümen mikta­rıdır.,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 dirty="0">
                <a:solidFill>
                  <a:srgbClr val="FFFFFF"/>
                </a:solidFill>
              </a:rPr>
              <a:t>AG panoları ve manevra odalarında en az 250 </a:t>
            </a:r>
            <a:r>
              <a:rPr lang="tr-TR" altLang="tr-TR" sz="2000" b="0" dirty="0" err="1">
                <a:solidFill>
                  <a:srgbClr val="FFFFFF"/>
                </a:solidFill>
              </a:rPr>
              <a:t>Lux</a:t>
            </a:r>
            <a:r>
              <a:rPr lang="tr-TR" altLang="tr-TR" sz="2000" b="0" dirty="0">
                <a:solidFill>
                  <a:srgbClr val="FFFFFF"/>
                </a:solidFill>
              </a:rPr>
              <a:t>,   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 dirty="0">
                <a:solidFill>
                  <a:srgbClr val="FFFFFF"/>
                </a:solidFill>
              </a:rPr>
              <a:t>Trafo odalarında  150 </a:t>
            </a:r>
            <a:r>
              <a:rPr lang="tr-TR" altLang="tr-TR" sz="2000" b="0" dirty="0" err="1">
                <a:solidFill>
                  <a:srgbClr val="FFFFFF"/>
                </a:solidFill>
              </a:rPr>
              <a:t>Lux</a:t>
            </a:r>
            <a:r>
              <a:rPr lang="tr-TR" altLang="tr-TR" sz="2000" b="0" dirty="0">
                <a:solidFill>
                  <a:srgbClr val="FFFFFF"/>
                </a:solidFill>
              </a:rPr>
              <a:t> aydınlatma olmalı,  aküden beslenen lambalar olmalı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 dirty="0">
                <a:solidFill>
                  <a:srgbClr val="FFFFFF"/>
                </a:solidFill>
              </a:rPr>
              <a:t>Çalışma ofislerinde 250-500  </a:t>
            </a:r>
            <a:r>
              <a:rPr lang="tr-TR" altLang="tr-TR" sz="2000" b="0" dirty="0" err="1">
                <a:solidFill>
                  <a:srgbClr val="FFFFFF"/>
                </a:solidFill>
              </a:rPr>
              <a:t>Lux</a:t>
            </a:r>
            <a:r>
              <a:rPr lang="tr-TR" altLang="tr-TR" sz="2000" b="0" dirty="0">
                <a:solidFill>
                  <a:srgbClr val="FFFFFF"/>
                </a:solidFill>
              </a:rPr>
              <a:t> aydınlatma olmalı,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 dirty="0">
                <a:solidFill>
                  <a:srgbClr val="FFFFFF"/>
                </a:solidFill>
              </a:rPr>
              <a:t>Hassas işlerde 500-1000  </a:t>
            </a:r>
            <a:r>
              <a:rPr lang="tr-TR" altLang="tr-TR" sz="2000" b="0" dirty="0" err="1">
                <a:solidFill>
                  <a:srgbClr val="FFFFFF"/>
                </a:solidFill>
              </a:rPr>
              <a:t>Lux</a:t>
            </a:r>
            <a:r>
              <a:rPr lang="tr-TR" altLang="tr-TR" sz="2000" b="0" dirty="0">
                <a:solidFill>
                  <a:srgbClr val="FFFFFF"/>
                </a:solidFill>
              </a:rPr>
              <a:t> aydınlatma olmalı</a:t>
            </a:r>
          </a:p>
        </p:txBody>
      </p:sp>
      <p:sp>
        <p:nvSpPr>
          <p:cNvPr id="131077" name="Metin kutusu 6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III-55/67</a:t>
            </a:r>
          </a:p>
        </p:txBody>
      </p:sp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1979712" y="211287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AYDINLATMA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CF2C6-3C7A-4C39-A639-62D0E6AF62D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95536" y="1574473"/>
            <a:ext cx="885812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İYİ BİR AYDINLATMA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BAKILAN EŞYAYI DAHA İYİ GÖRMEYİ SAĞLAR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DETAYDA AYIRT EDEBİLİRLİĞİ ARTIRIR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GÖZÜN YORULMASINI AZALTIR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GÖZÜN KAMAŞMASINI ÖNLER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İŞ VERİMİNİ ARTTIRIR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İŞ KAZASI RİSKİNİ AZALTIR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STRES VE BAŞ AĞRISI YAPMAZ</a:t>
            </a:r>
          </a:p>
        </p:txBody>
      </p:sp>
      <p:sp>
        <p:nvSpPr>
          <p:cNvPr id="5" name="Metin kutusu 1"/>
          <p:cNvSpPr txBox="1">
            <a:spLocks noChangeArrowheads="1"/>
          </p:cNvSpPr>
          <p:nvPr/>
        </p:nvSpPr>
        <p:spPr bwMode="auto">
          <a:xfrm>
            <a:off x="1979712" y="44624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AYDINLATMA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855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CF2C6-3C7A-4C39-A639-62D0E6AF62D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/>
              <p:cNvSpPr txBox="1"/>
              <p:nvPr/>
            </p:nvSpPr>
            <p:spPr>
              <a:xfrm>
                <a:off x="251520" y="1412776"/>
                <a:ext cx="8587233" cy="5016758"/>
              </a:xfrm>
              <a:prstGeom prst="rect">
                <a:avLst/>
              </a:prstGeom>
              <a:solidFill>
                <a:schemeClr val="bg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Işık kaynağından çevreye yayılan 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  <a:hlinkClick r:id="rId3" tooltip="Elektromanyetik"/>
                  </a:rPr>
                  <a:t>elektromanyetik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gücün bir bölümü insan gözü tarafından algılanır. Işık akısı insan gözü tarafından algılanan bu güçtür.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Akının birimi </a:t>
                </a:r>
                <a:r>
                  <a:rPr kumimoji="0" lang="tr-TR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  <a:hlinkClick r:id="rId4" tooltip="Lumen"/>
                  </a:rPr>
                  <a:t>lumendir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. ( </a:t>
                </a: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Φ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) 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Işık akısının bir </a:t>
                </a:r>
                <a:r>
                  <a:rPr kumimoji="0" lang="tr-TR" sz="24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  <a:hlinkClick r:id="rId5" tooltip="Steradyan (sayfa mevcut değil)"/>
                  </a:rPr>
                  <a:t>steradyanlık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katı açı içine düşen miktarına </a:t>
                </a:r>
                <a:r>
                  <a:rPr kumimoji="0" lang="tr-TR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  <a:hlinkClick r:id="rId6" tooltip="Işık şiddeti"/>
                  </a:rPr>
                  <a:t>ışık şiddeti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denilir. Birimi </a:t>
                </a:r>
                <a:r>
                  <a:rPr kumimoji="0" lang="tr-TR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candela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(</a:t>
                </a:r>
                <a:r>
                  <a:rPr kumimoji="0" lang="tr-TR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  <a:hlinkClick r:id="rId7" tooltip="Kandela"/>
                  </a:rPr>
                  <a:t>kandela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) </a:t>
                </a:r>
                <a:r>
                  <a:rPr kumimoji="0" lang="tr-TR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dır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. ( I 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                              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                                           </a:t>
                </a: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Φ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= I / 4 </a:t>
                </a:r>
                <a14:m>
                  <m:oMath xmlns:m="http://schemas.openxmlformats.org/officeDocument/2006/math">
                    <m:r>
                      <a:rPr kumimoji="0" lang="tr-T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         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E= </a:t>
                </a: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Φ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/ 4 </a:t>
                </a:r>
                <a14:m>
                  <m:oMath xmlns:m="http://schemas.openxmlformats.org/officeDocument/2006/math">
                    <m:r>
                      <a:rPr kumimoji="0" lang="tr-TR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𝜋</m:t>
                    </m:r>
                    <m:sSup>
                      <m:sSupPr>
                        <m:ctrlPr>
                          <a:rPr kumimoji="0" lang="tr-T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tr-T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𝑟</m:t>
                        </m:r>
                      </m:e>
                      <m:sup>
                        <m:r>
                          <a:rPr kumimoji="0" lang="tr-T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  Lüx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Bir metre kareye dik olarak düşen ışık akısı (lümen) lükstür.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Metin kutus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12776"/>
                <a:ext cx="8587233" cy="5016758"/>
              </a:xfrm>
              <a:prstGeom prst="rect">
                <a:avLst/>
              </a:prstGeom>
              <a:blipFill>
                <a:blip r:embed="rId8"/>
                <a:stretch>
                  <a:fillRect l="-992" r="-191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etin kutusu 1"/>
          <p:cNvSpPr txBox="1">
            <a:spLocks noChangeArrowheads="1"/>
          </p:cNvSpPr>
          <p:nvPr/>
        </p:nvSpPr>
        <p:spPr bwMode="auto">
          <a:xfrm>
            <a:off x="1979712" y="139279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AYDINLATMA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10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41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CF2C6-3C7A-4C39-A639-62D0E6AF62D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Resim 8" descr="http://upload.wikimedia.org/wikipedia/tr/thumb/c/cb/Elektromanyetik_Tayf_TR.jpg/640px-Elektromanyetik_Tayf_T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" y="1266825"/>
            <a:ext cx="8128408" cy="53305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1979712" y="139279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AYDINLANMA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271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41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86980-5178-4683-B25E-653708FF8672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3493" name="Metin kutusu 3"/>
          <p:cNvSpPr txBox="1">
            <a:spLocks noChangeArrowheads="1"/>
          </p:cNvSpPr>
          <p:nvPr/>
        </p:nvSpPr>
        <p:spPr bwMode="auto">
          <a:xfrm>
            <a:off x="95250" y="1688896"/>
            <a:ext cx="8893175" cy="512448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Renksel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Geriverim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(E</a:t>
            </a:r>
            <a:r>
              <a:rPr kumimoji="0" lang="tr-TR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min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r>
              <a:rPr kumimoji="0" lang="tr-TR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max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oranı 0,4 ile 0,6)                                             					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(Bakılan nesle, yakın, uzak çevre  1/3, 1/5, 1/10)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Aydınlatma sistemleri :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Dolaysız 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tooltip="Posts tagged with aydınlatma"/>
              </a:rPr>
              <a:t>Aydınlatma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					Yarı Dolaysız 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tooltip="Posts tagged with aydınlatma"/>
              </a:rPr>
              <a:t>Aydınlatma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(%10-%40 yansıyarak)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					Yayınık 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tooltip="Posts tagged with aydınlatma"/>
              </a:rPr>
              <a:t>Aydınlatma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(%60-%90 yansıyarak)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					Yarı Dolaylı 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tooltip="Posts tagged with aydınlatma"/>
              </a:rPr>
              <a:t>aydınlatma</a:t>
            </a:r>
            <a:r>
              <a:rPr kumimoji="0" lang="tr-TR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(%90-%100 yansıyarak)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Akkor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Flamanlı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Lambalar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ışıksal verimleri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8- 22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lm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/W 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Flaman üzerindeki sıcaklık ort.500 °C 220V - %1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lik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şebeke dalgalanmada ortalama ömür  “1000 saat” tir.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Floresan Lambalar: 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verimleri 45-200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lm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/W değerlerindedir.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Işık Yayan Diyotlar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Ledler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light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emiting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diyodes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LED ampulleri DC ile çalışan yüksek ışık verimliliği olan özel katkı maddeli PN diyotlardır,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Fiber optik kablolar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Metin kutusu 1"/>
          <p:cNvSpPr txBox="1">
            <a:spLocks noChangeArrowheads="1"/>
          </p:cNvSpPr>
          <p:nvPr/>
        </p:nvSpPr>
        <p:spPr bwMode="auto">
          <a:xfrm>
            <a:off x="1979712" y="44624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AYDINLATMA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538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41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CF2C6-3C7A-4C39-A639-62D0E6AF62D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Resim 6" descr="http://upload.wikimedia.org/wikipedia/commons/thumb/e/e0/Synthese%2B.svg/220px-Synthese%2B.svg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4"/>
            <a:ext cx="1857376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etin kutusu 1"/>
          <p:cNvSpPr txBox="1"/>
          <p:nvPr/>
        </p:nvSpPr>
        <p:spPr>
          <a:xfrm>
            <a:off x="6601603" y="5397023"/>
            <a:ext cx="243489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Işık boyutundaki Frekansların bileşkesi ile meydana gelen yeni renk frekansları  </a:t>
            </a:r>
          </a:p>
        </p:txBody>
      </p:sp>
      <p:pic>
        <p:nvPicPr>
          <p:cNvPr id="8" name="Resim 7" descr="http://www.gyte.edu.tr/ebulten/sayi17/fototek2/Picture%2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62493"/>
            <a:ext cx="18573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6601603" y="4901098"/>
            <a:ext cx="243489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Lazer tek frekans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/>
        </p:nvGraphicFramePr>
        <p:xfrm>
          <a:off x="251520" y="1356735"/>
          <a:ext cx="6048672" cy="5275104"/>
        </p:xfrm>
        <a:graphic>
          <a:graphicData uri="http://schemas.openxmlformats.org/drawingml/2006/table">
            <a:tbl>
              <a:tblPr firstRow="1" firstCol="1" bandRow="1"/>
              <a:tblGrid>
                <a:gridCol w="119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8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38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Görünür ışığın renkleri</a:t>
                      </a:r>
                      <a:r>
                        <a:rPr lang="tr-TR" sz="2000" u="sng" baseline="300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[1]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renk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dalga boyu aralığı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frekans aralığı</a:t>
                      </a:r>
                      <a:endParaRPr lang="tr-T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Kırmızı"/>
                        </a:rPr>
                        <a:t>kırmızı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700–635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430–480 THz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Turuncu"/>
                        </a:rPr>
                        <a:t>turuncu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635–590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480–510 THz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Sarı"/>
                        </a:rPr>
                        <a:t>sarı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590–560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510–540 </a:t>
                      </a:r>
                      <a:r>
                        <a:rPr lang="tr-TR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THz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Yeşil"/>
                        </a:rPr>
                        <a:t>yeşil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560–490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540–610 </a:t>
                      </a:r>
                      <a:r>
                        <a:rPr lang="tr-TR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THz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Mavi"/>
                        </a:rPr>
                        <a:t>mavi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490–450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610–670 </a:t>
                      </a:r>
                      <a:r>
                        <a:rPr lang="tr-TR" sz="2000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THz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b="1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Mor"/>
                        </a:rPr>
                        <a:t>mor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450–400 nm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tr-TR" sz="2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~ 670–750 </a:t>
                      </a:r>
                      <a:r>
                        <a:rPr lang="tr-TR" sz="2000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THz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420167" y="4062593"/>
            <a:ext cx="81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sarı</a:t>
            </a:r>
          </a:p>
        </p:txBody>
      </p:sp>
      <p:sp>
        <p:nvSpPr>
          <p:cNvPr id="11" name="Metin kutusu 1"/>
          <p:cNvSpPr txBox="1">
            <a:spLocks noChangeArrowheads="1"/>
          </p:cNvSpPr>
          <p:nvPr/>
        </p:nvSpPr>
        <p:spPr bwMode="auto">
          <a:xfrm>
            <a:off x="1979712" y="139279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AYDINLANMA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11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71438" y="620713"/>
            <a:ext cx="75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41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>
          <a:xfrm>
            <a:off x="7885113" y="6237288"/>
            <a:ext cx="1152525" cy="2603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CF2C6-3C7A-4C39-A639-62D0E6AF62D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251520" y="1266825"/>
          <a:ext cx="8640960" cy="5145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9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509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KONUTLAR         </a:t>
                      </a:r>
                      <a:r>
                        <a:rPr lang="tr-TR" sz="1400" dirty="0">
                          <a:effectLst/>
                        </a:rPr>
                        <a:t>                     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Genel       Özel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                                                                                             </a:t>
                      </a:r>
                      <a:r>
                        <a:rPr lang="tr-TR" sz="1400" dirty="0" err="1">
                          <a:solidFill>
                            <a:schemeClr val="bg1"/>
                          </a:solidFill>
                          <a:effectLst/>
                        </a:rPr>
                        <a:t>Lüx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        </a:t>
                      </a:r>
                      <a:r>
                        <a:rPr lang="tr-TR" sz="1400" dirty="0" err="1">
                          <a:solidFill>
                            <a:schemeClr val="bg1"/>
                          </a:solidFill>
                          <a:effectLst/>
                        </a:rPr>
                        <a:t>Lüx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Oturma Odaları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50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500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Mutfaklar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125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250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Yatak Odaları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50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250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Giriş holü, merdivenler, çatı katı, garajlar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50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250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                                     BÜROLAR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 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Resim büroları, kadastro, harita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2500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Projeler, teknik resim, mimari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750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Dekoratif resim ve krokiler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500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</a:rPr>
                        <a:t>Muhasebe ile ilgili aygıtlar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500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0" marR="4444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1979712" y="139279"/>
            <a:ext cx="525753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AYDINLANMA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7810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Resim 1" descr="IMG_529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Metin kutusu 2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III-56/67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156" y="836712"/>
            <a:ext cx="8928100" cy="6001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1463" indent="-255588" eaLnBrk="1" hangingPunct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tr-TR" sz="2400" b="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BAKIM ONARIM ÖN KONTROLLER ve TEHLİKELERİ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İŞ GÜVENLİĞİNDE AYDINLATMANIN ETKİLERİ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ÜLKELERDE GERİLİM VE FREKANSLAR DEĞERLERİ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YG HÜCRE TEÇHİZATI, TEHLİKELER VE ÖNLEMLER ve ELEKTRİK EMNİYET MESAFELERİ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ELEKTRİK BAKIMINDA KULLANILAN KKD ve EL ALETLERİ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FEN ADAMLARI YÖNETMELİĞİ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PARATÖNER HAKKINDA GENEL BİLGİLER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ELEKTRİK BİRİMLERİ VE BAZI FORMÜLLER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PARATÖNER HAKKINDA GENEL BİLGİLER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tr-TR" altLang="tr-TR" sz="24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ÖNERİ VE TAVSİYELER</a:t>
            </a:r>
            <a:endParaRPr lang="tr-TR" sz="2400" b="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26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ÜLKELERDE GERİLİM VE FREKANSLAR DEĞERLERİ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481263" y="255588"/>
            <a:ext cx="4097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</a:tabLs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  <a:latin typeface="Verdana" panose="020B0604030504040204" pitchFamily="34" charset="0"/>
              </a:rPr>
              <a:t>ELEKTRİK ÜRETİMİ</a:t>
            </a:r>
          </a:p>
        </p:txBody>
      </p:sp>
      <p:pic>
        <p:nvPicPr>
          <p:cNvPr id="133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58880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827088" y="1927225"/>
            <a:ext cx="2016125" cy="40941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Alçak gerilim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50 V.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220V.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380 V.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500 V.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FF0000"/>
                </a:solidFill>
              </a:rPr>
              <a:t>1000V</a:t>
            </a:r>
            <a:r>
              <a:rPr lang="tr-TR" sz="2000" dirty="0">
                <a:solidFill>
                  <a:srgbClr val="000066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Yüksek gerilim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10 </a:t>
            </a:r>
            <a:r>
              <a:rPr lang="tr-TR" sz="2000" dirty="0" err="1">
                <a:solidFill>
                  <a:srgbClr val="000066"/>
                </a:solidFill>
              </a:rPr>
              <a:t>kV</a:t>
            </a:r>
            <a:r>
              <a:rPr lang="tr-TR" sz="2000" dirty="0">
                <a:solidFill>
                  <a:srgbClr val="000066"/>
                </a:solidFill>
              </a:rPr>
              <a:t>.</a:t>
            </a:r>
          </a:p>
          <a:p>
            <a:pPr marL="457200" indent="-457200" algn="ctr" eaLnBrk="1" hangingPunct="1">
              <a:buFontTx/>
              <a:buAutoNum type="arabicPlain" startAt="15"/>
              <a:defRPr/>
            </a:pPr>
            <a:r>
              <a:rPr lang="tr-TR" sz="2000" dirty="0" err="1">
                <a:solidFill>
                  <a:srgbClr val="000066"/>
                </a:solidFill>
              </a:rPr>
              <a:t>kV</a:t>
            </a:r>
            <a:r>
              <a:rPr lang="tr-TR" sz="2000" dirty="0">
                <a:solidFill>
                  <a:srgbClr val="000066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34.5  </a:t>
            </a:r>
            <a:r>
              <a:rPr lang="tr-TR" sz="2000" dirty="0" err="1">
                <a:solidFill>
                  <a:srgbClr val="000066"/>
                </a:solidFill>
              </a:rPr>
              <a:t>kV</a:t>
            </a:r>
            <a:endParaRPr lang="tr-TR" sz="2000" dirty="0">
              <a:solidFill>
                <a:srgbClr val="000066"/>
              </a:solidFill>
            </a:endParaRPr>
          </a:p>
          <a:p>
            <a:pPr marL="457200" indent="-457200" algn="ctr" eaLnBrk="1" hangingPunct="1">
              <a:buFontTx/>
              <a:buAutoNum type="arabicPlain" startAt="66"/>
              <a:defRPr/>
            </a:pPr>
            <a:r>
              <a:rPr lang="tr-TR" sz="2000" dirty="0" err="1">
                <a:solidFill>
                  <a:srgbClr val="000066"/>
                </a:solidFill>
              </a:rPr>
              <a:t>kV</a:t>
            </a:r>
            <a:endParaRPr lang="tr-TR" sz="2000" dirty="0">
              <a:solidFill>
                <a:srgbClr val="000066"/>
              </a:solidFill>
            </a:endParaRP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154  </a:t>
            </a:r>
            <a:r>
              <a:rPr lang="tr-TR" sz="2000" dirty="0" err="1">
                <a:solidFill>
                  <a:srgbClr val="000066"/>
                </a:solidFill>
              </a:rPr>
              <a:t>kV</a:t>
            </a:r>
            <a:r>
              <a:rPr lang="tr-TR" sz="2000" dirty="0">
                <a:solidFill>
                  <a:srgbClr val="000066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000066"/>
                </a:solidFill>
              </a:rPr>
              <a:t>380  </a:t>
            </a:r>
            <a:r>
              <a:rPr lang="tr-TR" sz="2000" dirty="0" err="1">
                <a:solidFill>
                  <a:srgbClr val="000066"/>
                </a:solidFill>
              </a:rPr>
              <a:t>kV</a:t>
            </a:r>
            <a:r>
              <a:rPr lang="tr-TR" sz="2000" dirty="0">
                <a:solidFill>
                  <a:srgbClr val="000066"/>
                </a:solidFill>
              </a:rPr>
              <a:t>.  </a:t>
            </a:r>
          </a:p>
        </p:txBody>
      </p:sp>
      <p:sp>
        <p:nvSpPr>
          <p:cNvPr id="133125" name="5 Metin kutusu"/>
          <p:cNvSpPr txBox="1">
            <a:spLocks noChangeArrowheads="1"/>
          </p:cNvSpPr>
          <p:nvPr/>
        </p:nvSpPr>
        <p:spPr bwMode="auto">
          <a:xfrm>
            <a:off x="4716463" y="1268413"/>
            <a:ext cx="2159000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000066"/>
                </a:solidFill>
              </a:rPr>
              <a:t>Frekans</a:t>
            </a:r>
          </a:p>
        </p:txBody>
      </p:sp>
      <p:sp>
        <p:nvSpPr>
          <p:cNvPr id="133126" name="6 Metin kutusu"/>
          <p:cNvSpPr txBox="1">
            <a:spLocks noChangeArrowheads="1"/>
          </p:cNvSpPr>
          <p:nvPr/>
        </p:nvSpPr>
        <p:spPr bwMode="auto">
          <a:xfrm>
            <a:off x="827088" y="1282700"/>
            <a:ext cx="20161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400">
                <a:solidFill>
                  <a:srgbClr val="000066"/>
                </a:solidFill>
              </a:rPr>
              <a:t>GERİLİM</a:t>
            </a:r>
          </a:p>
        </p:txBody>
      </p:sp>
      <p:sp>
        <p:nvSpPr>
          <p:cNvPr id="133127" name="Metin kutusu 8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II-39/42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YG HÜCRE TEÇHİZATI, TEHLİKELER VE ÖNLEMLER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8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FFF5762E-11B3-4186-A275-9004C30B5B22}" type="slidenum">
              <a:rPr lang="tr-TR" altLang="tr-TR"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23</a:t>
            </a:fld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971550" y="2997200"/>
            <a:ext cx="817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400" b="0">
              <a:solidFill>
                <a:srgbClr val="FFFFFF"/>
              </a:solidFill>
            </a:endParaRPr>
          </a:p>
        </p:txBody>
      </p:sp>
      <p:sp>
        <p:nvSpPr>
          <p:cNvPr id="139268" name="Metin kutusu 2"/>
          <p:cNvSpPr txBox="1">
            <a:spLocks noChangeArrowheads="1"/>
          </p:cNvSpPr>
          <p:nvPr/>
        </p:nvSpPr>
        <p:spPr bwMode="auto">
          <a:xfrm>
            <a:off x="827088" y="115888"/>
            <a:ext cx="792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rgbClr val="FFFFFF"/>
                </a:solidFill>
              </a:rPr>
              <a:t>Enerji kesilmeden ayırıcının açılması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14338" y="765175"/>
            <a:ext cx="8467725" cy="101441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FF"/>
                </a:solidFill>
              </a:rPr>
              <a:t>Kesicilerde kullanılan </a:t>
            </a:r>
            <a:r>
              <a:rPr lang="tr-TR" sz="2000" dirty="0" err="1">
                <a:solidFill>
                  <a:srgbClr val="FFFFFF"/>
                </a:solidFill>
              </a:rPr>
              <a:t>Dielektrik</a:t>
            </a:r>
            <a:r>
              <a:rPr lang="tr-TR" sz="2000" dirty="0">
                <a:solidFill>
                  <a:srgbClr val="FFFFFF"/>
                </a:solidFill>
              </a:rPr>
              <a:t> dayanımı yüksek ve zehirsiz olan ancak söndürme anında toz haline geldiğinde zehirli hale geçen temizlik anında lastik eldiven ve maske kullanılması gereken gaz hangisidir </a:t>
            </a:r>
          </a:p>
        </p:txBody>
      </p:sp>
      <p:sp>
        <p:nvSpPr>
          <p:cNvPr id="139270" name="Metin kutusu 7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II-41/42</a:t>
            </a:r>
          </a:p>
        </p:txBody>
      </p:sp>
      <p:pic>
        <p:nvPicPr>
          <p:cNvPr id="7" name="Elektrik 500 KV seksiyoner arkı Switch A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854199"/>
            <a:ext cx="6984776" cy="47623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326833" y="5949280"/>
            <a:ext cx="709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10 Sn.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0E719C1-0364-A63D-0DDE-79634CDF1F7A}"/>
              </a:ext>
            </a:extLst>
          </p:cNvPr>
          <p:cNvSpPr txBox="1"/>
          <p:nvPr/>
        </p:nvSpPr>
        <p:spPr>
          <a:xfrm>
            <a:off x="1404710" y="1905229"/>
            <a:ext cx="417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dirty="0">
                <a:solidFill>
                  <a:srgbClr val="C00000"/>
                </a:solidFill>
              </a:rPr>
              <a:t>Enerji kesilmeden açılan ayırıcı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B262513-D6F4-26F1-5435-F0BEF93215F0}"/>
              </a:ext>
            </a:extLst>
          </p:cNvPr>
          <p:cNvSpPr txBox="1"/>
          <p:nvPr/>
        </p:nvSpPr>
        <p:spPr>
          <a:xfrm>
            <a:off x="6156176" y="190202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D:\A1-Nİ-FİRMASI\A-B-C belge eğitimleri\ARŞİV\IMG_5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7512" r="19717" b="9023"/>
          <a:stretch>
            <a:fillRect/>
          </a:stretch>
        </p:blipFill>
        <p:spPr bwMode="auto">
          <a:xfrm>
            <a:off x="-34925" y="44450"/>
            <a:ext cx="3173413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 descr="D:\A1-Nİ-FİRMASI\A-B-C belge eğitimleri\ARŞİV\IMG_5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/>
          <a:stretch>
            <a:fillRect/>
          </a:stretch>
        </p:blipFill>
        <p:spPr bwMode="auto">
          <a:xfrm>
            <a:off x="3132138" y="188913"/>
            <a:ext cx="38131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 descr="D:\A1-Nİ-FİRMASI\A-B-C belge eğitimleri\ARŞİV\IMG_47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8" r="5711" b="36143"/>
          <a:stretch>
            <a:fillRect/>
          </a:stretch>
        </p:blipFill>
        <p:spPr bwMode="auto">
          <a:xfrm>
            <a:off x="6775450" y="650875"/>
            <a:ext cx="2239963" cy="33226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Metin kutusu 4"/>
          <p:cNvSpPr txBox="1">
            <a:spLocks noChangeArrowheads="1"/>
          </p:cNvSpPr>
          <p:nvPr/>
        </p:nvSpPr>
        <p:spPr bwMode="auto">
          <a:xfrm>
            <a:off x="144463" y="6310313"/>
            <a:ext cx="5397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800">
                <a:solidFill>
                  <a:srgbClr val="FFFFFF"/>
                </a:solidFill>
              </a:rPr>
              <a:t>19/20</a:t>
            </a:r>
          </a:p>
        </p:txBody>
      </p:sp>
      <p:sp>
        <p:nvSpPr>
          <p:cNvPr id="137222" name="Oval 1"/>
          <p:cNvSpPr>
            <a:spLocks noChangeArrowheads="1"/>
          </p:cNvSpPr>
          <p:nvPr/>
        </p:nvSpPr>
        <p:spPr bwMode="auto">
          <a:xfrm>
            <a:off x="7499350" y="2089150"/>
            <a:ext cx="1476375" cy="11239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37223" name="Oval 1"/>
          <p:cNvSpPr>
            <a:spLocks noChangeArrowheads="1"/>
          </p:cNvSpPr>
          <p:nvPr/>
        </p:nvSpPr>
        <p:spPr bwMode="auto">
          <a:xfrm rot="-2844594">
            <a:off x="319088" y="2574925"/>
            <a:ext cx="1341438" cy="76993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37224" name="Oval 1"/>
          <p:cNvSpPr>
            <a:spLocks noChangeArrowheads="1"/>
          </p:cNvSpPr>
          <p:nvPr/>
        </p:nvSpPr>
        <p:spPr bwMode="auto">
          <a:xfrm rot="-2844594">
            <a:off x="2977356" y="1102519"/>
            <a:ext cx="2211388" cy="12128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37225" name="Metin kutusu 1"/>
          <p:cNvSpPr txBox="1">
            <a:spLocks noChangeArrowheads="1"/>
          </p:cNvSpPr>
          <p:nvPr/>
        </p:nvSpPr>
        <p:spPr bwMode="auto">
          <a:xfrm rot="-2314430">
            <a:off x="2924175" y="581025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800">
                <a:solidFill>
                  <a:srgbClr val="FFFFFF"/>
                </a:solidFill>
              </a:rPr>
              <a:t>Parafudr</a:t>
            </a:r>
          </a:p>
        </p:txBody>
      </p:sp>
      <p:sp>
        <p:nvSpPr>
          <p:cNvPr id="137226" name="Metin kutusu 9"/>
          <p:cNvSpPr txBox="1">
            <a:spLocks noChangeArrowheads="1"/>
          </p:cNvSpPr>
          <p:nvPr/>
        </p:nvSpPr>
        <p:spPr bwMode="auto">
          <a:xfrm rot="-2314430">
            <a:off x="-244475" y="2301875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800">
                <a:solidFill>
                  <a:srgbClr val="FFFFFF"/>
                </a:solidFill>
              </a:rPr>
              <a:t>Parafudr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2395538" y="4221163"/>
            <a:ext cx="4337050" cy="26162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sz="2400" dirty="0">
                <a:solidFill>
                  <a:srgbClr val="FFFFFF"/>
                </a:solidFill>
              </a:rPr>
              <a:t>SF6  Gazı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FFFFFF"/>
                </a:solidFill>
              </a:rPr>
              <a:t>Kesicilerde kullanılan </a:t>
            </a:r>
            <a:r>
              <a:rPr lang="tr-TR" sz="2000" dirty="0" err="1">
                <a:solidFill>
                  <a:srgbClr val="FFFFFF"/>
                </a:solidFill>
              </a:rPr>
              <a:t>Dielektrik</a:t>
            </a:r>
            <a:r>
              <a:rPr lang="tr-TR" sz="2000" dirty="0">
                <a:solidFill>
                  <a:srgbClr val="FFFFFF"/>
                </a:solidFill>
              </a:rPr>
              <a:t> dayanımı yüksek ve zehirsiz olan ancak söndürme anında toz haline geldiğinde zehirli hale geçen temizlik anında lastik eldiven ve maske kullanılması gerekir.</a:t>
            </a:r>
          </a:p>
          <a:p>
            <a:pPr algn="ctr" eaLnBrk="1" hangingPunct="1">
              <a:defRPr/>
            </a:pPr>
            <a:r>
              <a:rPr lang="tr-TR" sz="2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37228" name="Picture 9" descr="http://www.butunsinavlar.com/resimler/trafo-kesicileri_img_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221163"/>
            <a:ext cx="2154238" cy="2533650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9" name="Resim 12" descr="Sabit Tip Termik Manyetik Şalterler | SH630H-400 | SAYPORT SH630H-400, SH SERİSİ ALÇAK GERİLİM DEVRE KESİCİ (KOMPAKT ŞALTER) |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14333" r="25667" b="19333"/>
          <a:stretch>
            <a:fillRect/>
          </a:stretch>
        </p:blipFill>
        <p:spPr bwMode="auto">
          <a:xfrm>
            <a:off x="6815138" y="4198938"/>
            <a:ext cx="2160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30" name="Metin kutusu 13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II-40/42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Metin kutusu 2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III-67/67</a:t>
            </a:r>
          </a:p>
        </p:txBody>
      </p:sp>
      <p:pic>
        <p:nvPicPr>
          <p:cNvPr id="3" name="Elektrik Vinç yangını-BoomTruckinPowerLi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857250"/>
            <a:ext cx="7344816" cy="550861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316416" y="587727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195 Sn.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48CE0EE-9450-DA5E-C484-28758A05B622}"/>
              </a:ext>
            </a:extLst>
          </p:cNvPr>
          <p:cNvSpPr txBox="1"/>
          <p:nvPr/>
        </p:nvSpPr>
        <p:spPr>
          <a:xfrm>
            <a:off x="3491880" y="26523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8497686-D267-D73D-1868-CE38FAAF8F23}"/>
              </a:ext>
            </a:extLst>
          </p:cNvPr>
          <p:cNvSpPr txBox="1"/>
          <p:nvPr/>
        </p:nvSpPr>
        <p:spPr>
          <a:xfrm>
            <a:off x="1187624" y="4797152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dirty="0"/>
              <a:t>Yüksek Gerilim hattı yakınında çalışan vinç bomu ve şasesi iyi topraklanmadığı için hat kesicisi açılmamış ve akım kesilmediği için vincin yanması devam etmiş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8378825" y="6278563"/>
            <a:ext cx="4635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r" eaLnBrk="1" hangingPunct="1">
              <a:defRPr/>
            </a:pPr>
            <a:fld id="{DE4A0A9B-358B-4BF7-A87D-1AD04E402D8B}" type="slidenum">
              <a:rPr lang="tr-TR" altLang="tr-TR"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defRPr/>
              </a:pPr>
              <a:t>26</a:t>
            </a:fld>
            <a:endParaRPr lang="tr-TR" altLang="tr-TR" sz="10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971550" y="2997200"/>
            <a:ext cx="817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400" b="0">
              <a:solidFill>
                <a:srgbClr val="FFFFFF"/>
              </a:solidFill>
            </a:endParaRPr>
          </a:p>
        </p:txBody>
      </p:sp>
      <p:pic>
        <p:nvPicPr>
          <p:cNvPr id="140292" name="Resi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80851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Metin kutusu 1"/>
          <p:cNvSpPr txBox="1">
            <a:spLocks noChangeArrowheads="1"/>
          </p:cNvSpPr>
          <p:nvPr/>
        </p:nvSpPr>
        <p:spPr bwMode="auto">
          <a:xfrm>
            <a:off x="971550" y="6092825"/>
            <a:ext cx="763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1800" b="0">
                <a:solidFill>
                  <a:srgbClr val="FFFFFF"/>
                </a:solidFill>
              </a:rPr>
              <a:t>Açık havada en az mesafeler   (B ve C sabit ekipmanlar ile olan mesafe) </a:t>
            </a:r>
          </a:p>
        </p:txBody>
      </p:sp>
      <p:sp>
        <p:nvSpPr>
          <p:cNvPr id="140294" name="Metin kutusu 7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III-59/67</a:t>
            </a:r>
          </a:p>
        </p:txBody>
      </p:sp>
    </p:spTree>
    <p:extLst>
      <p:ext uri="{BB962C8B-B14F-4D97-AF65-F5344CB8AC3E}">
        <p14:creationId xmlns:p14="http://schemas.microsoft.com/office/powerpoint/2010/main" val="2019767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971550" y="530225"/>
            <a:ext cx="790575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00"/>
                </a:solidFill>
              </a:rPr>
              <a:t>BAZI YALITKANLARIN DELİNME GERİLİMLERİ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971550" y="1989138"/>
          <a:ext cx="7905750" cy="4535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0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9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YALITKANIN İSMİ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DELİNME GERİLİMİ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Hava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30.000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Teflon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600.000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chemeClr val="bg1"/>
                          </a:solidFill>
                          <a:effectLst/>
                        </a:rPr>
                        <a:t>Polistren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240.000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Kağıt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160.000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chemeClr val="bg1"/>
                          </a:solidFill>
                          <a:effectLst/>
                        </a:rPr>
                        <a:t>Pireks</a:t>
                      </a: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 (Cam)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140.000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Silikon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150.000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Bakalit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240.000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chemeClr val="bg1"/>
                          </a:solidFill>
                          <a:effectLst/>
                        </a:rPr>
                        <a:t>Kuvartz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80.000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</a:rPr>
                        <a:t>Mika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800.000 V/cm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46" marB="1904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3638" name="Metin kutusu 3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III-62/67</a:t>
            </a:r>
          </a:p>
        </p:txBody>
      </p:sp>
    </p:spTree>
    <p:extLst>
      <p:ext uri="{BB962C8B-B14F-4D97-AF65-F5344CB8AC3E}">
        <p14:creationId xmlns:p14="http://schemas.microsoft.com/office/powerpoint/2010/main" val="264720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099" y="1842433"/>
            <a:ext cx="7992888" cy="494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Metin kutusu 5"/>
          <p:cNvSpPr txBox="1"/>
          <p:nvPr/>
        </p:nvSpPr>
        <p:spPr>
          <a:xfrm>
            <a:off x="252215" y="1339536"/>
            <a:ext cx="864096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B8E2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Atlama ile Temas: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B8E2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Y.G. Enerji noktaları için emniyet mesafeleri</a:t>
            </a: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B8E2F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4241331" y="3867150"/>
            <a:ext cx="2376330" cy="366684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Her 10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kV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1,5 m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336029" y="3243282"/>
            <a:ext cx="1815445" cy="401748"/>
          </a:xfrm>
          <a:prstGeom prst="rect">
            <a:avLst/>
          </a:prstGeom>
          <a:solidFill>
            <a:schemeClr val="bg2"/>
          </a:solidFill>
          <a:effectLst>
            <a:outerShdw blurRad="50800" dist="50800" dir="5400000" algn="ctr" rotWithShape="0">
              <a:schemeClr val="accent2"/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Her 1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kV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1 cm</a:t>
            </a:r>
          </a:p>
        </p:txBody>
      </p:sp>
      <p:cxnSp>
        <p:nvCxnSpPr>
          <p:cNvPr id="9" name="Düz Bağlayıcı 8"/>
          <p:cNvCxnSpPr/>
          <p:nvPr/>
        </p:nvCxnSpPr>
        <p:spPr bwMode="auto">
          <a:xfrm>
            <a:off x="683460" y="4509150"/>
            <a:ext cx="7828517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4D222A03-B9E1-40CD-B734-7EC8F57A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27" y="444034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</p:spTree>
    <p:extLst>
      <p:ext uri="{BB962C8B-B14F-4D97-AF65-F5344CB8AC3E}">
        <p14:creationId xmlns:p14="http://schemas.microsoft.com/office/powerpoint/2010/main" val="2401336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3293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ELEKTRİK BAKIMINDA KULLANILAN KKD ve EL ALETLERİ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8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185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271463" indent="-255588" algn="ctr" eaLnBrk="1" hangingPunct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BAKIM ONARIM ÖN KONTROLLER ve TEHLİKELERİ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62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877332" y="1141361"/>
            <a:ext cx="756084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2400" dirty="0">
                <a:solidFill>
                  <a:srgbClr val="FFFFFF"/>
                </a:solidFill>
              </a:rPr>
              <a:t>ÖLCÜ KONTROL EL ALETLERİ</a:t>
            </a:r>
            <a:endParaRPr kumimoji="0" lang="tr-TR" altLang="tr-T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833BCDB-4037-4628-A56E-220F8521C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32" y="403391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  <p:pic>
        <p:nvPicPr>
          <p:cNvPr id="14" name="Picture 6" descr="Termal%20Kamera%201.png">
            <a:extLst>
              <a:ext uri="{FF2B5EF4-FFF2-40B4-BE49-F238E27FC236}">
                <a16:creationId xmlns:a16="http://schemas.microsoft.com/office/drawing/2014/main" id="{60E2791A-9E98-4AB3-8643-936E50CC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26226"/>
            <a:ext cx="5525393" cy="4397761"/>
          </a:xfrm>
          <a:prstGeom prst="rect">
            <a:avLst/>
          </a:prstGeom>
        </p:spPr>
      </p:pic>
      <p:pic>
        <p:nvPicPr>
          <p:cNvPr id="15" name="Picture 4" descr="fluke-117-true-rms-multimeter-18101-70-B.jpg">
            <a:extLst>
              <a:ext uri="{FF2B5EF4-FFF2-40B4-BE49-F238E27FC236}">
                <a16:creationId xmlns:a16="http://schemas.microsoft.com/office/drawing/2014/main" id="{4D90E322-0D11-49FF-A99E-9C2BFB742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358" y="1818502"/>
            <a:ext cx="2429667" cy="2429667"/>
          </a:xfrm>
          <a:prstGeom prst="rect">
            <a:avLst/>
          </a:prstGeom>
        </p:spPr>
      </p:pic>
      <p:pic>
        <p:nvPicPr>
          <p:cNvPr id="16" name="Picture 4" descr="0000399_300.jpg">
            <a:extLst>
              <a:ext uri="{FF2B5EF4-FFF2-40B4-BE49-F238E27FC236}">
                <a16:creationId xmlns:a16="http://schemas.microsoft.com/office/drawing/2014/main" id="{E20B1B91-18A9-427A-BF40-48177A91F8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2" r="18882"/>
          <a:stretch/>
        </p:blipFill>
        <p:spPr>
          <a:xfrm>
            <a:off x="6450357" y="4308440"/>
            <a:ext cx="2429667" cy="20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9552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5 Slayt Numarası Yer Tutucusu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0059F39-CFBB-4DE7-A361-228667D22FA1}" type="slidenum">
              <a:rPr lang="tr-TR" altLang="tr-T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31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2625" y="149225"/>
            <a:ext cx="7345363" cy="973138"/>
          </a:xfrm>
          <a:prstGeom prst="rect">
            <a:avLst/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tr-TR" sz="2600" dirty="0">
                <a:solidFill>
                  <a:srgbClr val="FFFF00"/>
                </a:solidFill>
              </a:rPr>
              <a:t>ELEKTRİK KUVVETLİ AKIM TESİSLERİ YÖNETMELİĞİ</a:t>
            </a:r>
            <a:endParaRPr lang="tr-TR" sz="2600" b="0" dirty="0">
              <a:solidFill>
                <a:srgbClr val="FFFF0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tr-TR" altLang="tr-TR" sz="2600" dirty="0">
                <a:solidFill>
                  <a:srgbClr val="FFFF00"/>
                </a:solidFill>
              </a:rPr>
              <a:t>RG 24246 – 30.11.2000 </a:t>
            </a:r>
          </a:p>
        </p:txBody>
      </p:sp>
      <p:grpSp>
        <p:nvGrpSpPr>
          <p:cNvPr id="135172" name="Grup 16"/>
          <p:cNvGrpSpPr>
            <a:grpSpLocks/>
          </p:cNvGrpSpPr>
          <p:nvPr/>
        </p:nvGrpSpPr>
        <p:grpSpPr bwMode="auto">
          <a:xfrm>
            <a:off x="2347913" y="1601788"/>
            <a:ext cx="2016125" cy="3832225"/>
            <a:chOff x="3491880" y="2896691"/>
            <a:chExt cx="2016224" cy="3831903"/>
          </a:xfrm>
        </p:grpSpPr>
        <p:pic>
          <p:nvPicPr>
            <p:cNvPr id="135183" name="Resim 7" descr="http://31.210.47.136/store/img/0/69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8" t="15646" r="14969" b="8572"/>
            <a:stretch>
              <a:fillRect/>
            </a:stretch>
          </p:blipFill>
          <p:spPr bwMode="auto">
            <a:xfrm>
              <a:off x="3491880" y="2896691"/>
              <a:ext cx="2016224" cy="280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4" name="Metin kutusu 1"/>
            <p:cNvSpPr txBox="1">
              <a:spLocks noChangeArrowheads="1"/>
            </p:cNvSpPr>
            <p:nvPr/>
          </p:nvSpPr>
          <p:spPr bwMode="auto">
            <a:xfrm>
              <a:off x="3729877" y="5805264"/>
              <a:ext cx="158417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 b="0">
                  <a:solidFill>
                    <a:srgbClr val="FFFFFF"/>
                  </a:solidFill>
                  <a:latin typeface="Arial" panose="020B0604020202020204" pitchFamily="34" charset="0"/>
                </a:rPr>
                <a:t>YG Gerilim kontrol kalemi</a:t>
              </a:r>
            </a:p>
          </p:txBody>
        </p:sp>
      </p:grpSp>
      <p:grpSp>
        <p:nvGrpSpPr>
          <p:cNvPr id="135173" name="Grup 13"/>
          <p:cNvGrpSpPr>
            <a:grpSpLocks/>
          </p:cNvGrpSpPr>
          <p:nvPr/>
        </p:nvGrpSpPr>
        <p:grpSpPr bwMode="auto">
          <a:xfrm>
            <a:off x="4572000" y="1484313"/>
            <a:ext cx="1584325" cy="1949450"/>
            <a:chOff x="3338994" y="1594791"/>
            <a:chExt cx="1584176" cy="1948231"/>
          </a:xfrm>
        </p:grpSpPr>
        <p:pic>
          <p:nvPicPr>
            <p:cNvPr id="135181" name="Resim 6" descr="http://www.tedexsafety.com/images/products/00/00/60/60_kucu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594791"/>
              <a:ext cx="1431290" cy="1086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2" name="Metin kutusu 9"/>
            <p:cNvSpPr txBox="1">
              <a:spLocks noChangeArrowheads="1"/>
            </p:cNvSpPr>
            <p:nvPr/>
          </p:nvSpPr>
          <p:spPr bwMode="auto">
            <a:xfrm>
              <a:off x="3338994" y="2896691"/>
              <a:ext cx="15841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 b="0">
                  <a:solidFill>
                    <a:srgbClr val="FFFFFF"/>
                  </a:solidFill>
                  <a:latin typeface="Arial" panose="020B0604020202020204" pitchFamily="34" charset="0"/>
                </a:rPr>
                <a:t>YG Gerilim İzole tabure</a:t>
              </a:r>
            </a:p>
          </p:txBody>
        </p:sp>
      </p:grpSp>
      <p:grpSp>
        <p:nvGrpSpPr>
          <p:cNvPr id="135174" name="Grup 14"/>
          <p:cNvGrpSpPr>
            <a:grpSpLocks/>
          </p:cNvGrpSpPr>
          <p:nvPr/>
        </p:nvGrpSpPr>
        <p:grpSpPr bwMode="auto">
          <a:xfrm>
            <a:off x="7059613" y="1320800"/>
            <a:ext cx="1584325" cy="1816100"/>
            <a:chOff x="5715377" y="3068722"/>
            <a:chExt cx="1584176" cy="1816332"/>
          </a:xfrm>
        </p:grpSpPr>
        <p:pic>
          <p:nvPicPr>
            <p:cNvPr id="135179" name="Resim 4" descr="http://www.isgim.com/image/cache/data/isguvenligi%20gozkoruyucular/2013-2006%2055%2030kV_1-500x500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520" y="3068722"/>
              <a:ext cx="1151890" cy="115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0" name="Metin kutusu 10"/>
            <p:cNvSpPr txBox="1">
              <a:spLocks noChangeArrowheads="1"/>
            </p:cNvSpPr>
            <p:nvPr/>
          </p:nvSpPr>
          <p:spPr bwMode="auto">
            <a:xfrm>
              <a:off x="5715377" y="4238723"/>
              <a:ext cx="15841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 b="0">
                  <a:solidFill>
                    <a:srgbClr val="FFFFFF"/>
                  </a:solidFill>
                  <a:latin typeface="Arial" panose="020B0604020202020204" pitchFamily="34" charset="0"/>
                </a:rPr>
                <a:t>YG Gerilim eldiveni</a:t>
              </a:r>
            </a:p>
          </p:txBody>
        </p:sp>
      </p:grpSp>
      <p:grpSp>
        <p:nvGrpSpPr>
          <p:cNvPr id="135175" name="Grup 15"/>
          <p:cNvGrpSpPr>
            <a:grpSpLocks/>
          </p:cNvGrpSpPr>
          <p:nvPr/>
        </p:nvGrpSpPr>
        <p:grpSpPr bwMode="auto">
          <a:xfrm>
            <a:off x="323850" y="1700213"/>
            <a:ext cx="1584325" cy="5068887"/>
            <a:chOff x="7331997" y="1372757"/>
            <a:chExt cx="1584176" cy="5067805"/>
          </a:xfrm>
        </p:grpSpPr>
        <p:pic>
          <p:nvPicPr>
            <p:cNvPr id="135177" name="Resim 8" descr="http://www.teknomarket.info/images/og_manevra_istankasi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1372757"/>
              <a:ext cx="1199515" cy="4055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8" name="Metin kutusu 11"/>
            <p:cNvSpPr txBox="1">
              <a:spLocks noChangeArrowheads="1"/>
            </p:cNvSpPr>
            <p:nvPr/>
          </p:nvSpPr>
          <p:spPr bwMode="auto">
            <a:xfrm>
              <a:off x="7331997" y="5517232"/>
              <a:ext cx="158417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tr-TR" altLang="tr-TR" sz="1800" b="0">
                  <a:solidFill>
                    <a:srgbClr val="FFFFFF"/>
                  </a:solidFill>
                  <a:latin typeface="Arial" panose="020B0604020202020204" pitchFamily="34" charset="0"/>
                </a:rPr>
                <a:t>YG Gerilim kumanda ıstakası</a:t>
              </a:r>
            </a:p>
          </p:txBody>
        </p:sp>
      </p:grpSp>
      <p:sp>
        <p:nvSpPr>
          <p:cNvPr id="135176" name="Metin kutusu 17"/>
          <p:cNvSpPr txBox="1">
            <a:spLocks noChangeArrowheads="1"/>
          </p:cNvSpPr>
          <p:nvPr/>
        </p:nvSpPr>
        <p:spPr bwMode="auto">
          <a:xfrm>
            <a:off x="4572000" y="3860800"/>
            <a:ext cx="44640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b="0">
                <a:solidFill>
                  <a:srgbClr val="FFFFFF"/>
                </a:solidFill>
                <a:latin typeface="Arial" panose="020B0604020202020204" pitchFamily="34" charset="0"/>
              </a:rPr>
              <a:t>Yüksek gerilim hücresinde bulunması geren Y.G. Kontrol ve kumanda ekipmanları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 24"/>
          <p:cNvGrpSpPr/>
          <p:nvPr/>
        </p:nvGrpSpPr>
        <p:grpSpPr>
          <a:xfrm>
            <a:off x="552055" y="2607958"/>
            <a:ext cx="8195562" cy="4163448"/>
            <a:chOff x="440126" y="1879139"/>
            <a:chExt cx="8195562" cy="4489173"/>
          </a:xfrm>
        </p:grpSpPr>
        <p:grpSp>
          <p:nvGrpSpPr>
            <p:cNvPr id="10" name="Grup 9"/>
            <p:cNvGrpSpPr/>
            <p:nvPr/>
          </p:nvGrpSpPr>
          <p:grpSpPr>
            <a:xfrm>
              <a:off x="440126" y="1879139"/>
              <a:ext cx="3329280" cy="4489173"/>
              <a:chOff x="440126" y="1879139"/>
              <a:chExt cx="3329280" cy="4489173"/>
            </a:xfrm>
          </p:grpSpPr>
          <p:sp>
            <p:nvSpPr>
              <p:cNvPr id="11" name="TextBox 6"/>
              <p:cNvSpPr txBox="1"/>
              <p:nvPr/>
            </p:nvSpPr>
            <p:spPr>
              <a:xfrm>
                <a:off x="575337" y="1879139"/>
                <a:ext cx="3096430" cy="325725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 – 12 cal/cm2 kadar</a:t>
                </a:r>
              </a:p>
            </p:txBody>
          </p:sp>
          <p:pic>
            <p:nvPicPr>
              <p:cNvPr id="12" name="Picture 9" descr="prowear_arc_flash_coverall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126" y="2498367"/>
                <a:ext cx="1758091" cy="1832660"/>
              </a:xfrm>
              <a:prstGeom prst="rect">
                <a:avLst/>
              </a:prstGeom>
            </p:spPr>
          </p:pic>
          <p:sp>
            <p:nvSpPr>
              <p:cNvPr id="13" name="Rounded Rectangle 10"/>
              <p:cNvSpPr/>
              <p:nvPr/>
            </p:nvSpPr>
            <p:spPr>
              <a:xfrm>
                <a:off x="2430729" y="2561996"/>
                <a:ext cx="1338677" cy="1183829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Rounded Rectangle 11"/>
              <p:cNvSpPr/>
              <p:nvPr/>
            </p:nvSpPr>
            <p:spPr>
              <a:xfrm>
                <a:off x="494103" y="4829950"/>
                <a:ext cx="1372893" cy="1538362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tr-TR"/>
              </a:p>
            </p:txBody>
          </p:sp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123552" y="4730214"/>
                <a:ext cx="1461737" cy="1443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" name="Grup 23"/>
            <p:cNvGrpSpPr/>
            <p:nvPr/>
          </p:nvGrpSpPr>
          <p:grpSpPr>
            <a:xfrm>
              <a:off x="4383041" y="1916832"/>
              <a:ext cx="4252647" cy="4358472"/>
              <a:chOff x="4383041" y="1916832"/>
              <a:chExt cx="4252647" cy="4358472"/>
            </a:xfrm>
          </p:grpSpPr>
          <p:sp>
            <p:nvSpPr>
              <p:cNvPr id="17" name="TextBox 7"/>
              <p:cNvSpPr txBox="1"/>
              <p:nvPr/>
            </p:nvSpPr>
            <p:spPr>
              <a:xfrm>
                <a:off x="4954246" y="1916832"/>
                <a:ext cx="2930122" cy="311708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12– 40 </a:t>
                </a:r>
                <a:r>
                  <a:rPr kumimoji="0" lang="tr-T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cal</a:t>
                </a:r>
                <a:r>
                  <a:rPr kumimoji="0" lang="tr-T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/cm2 kadar</a:t>
                </a:r>
              </a:p>
            </p:txBody>
          </p:sp>
          <p:pic>
            <p:nvPicPr>
              <p:cNvPr id="18" name="Picture 14" descr="prowear_arc_flash_coverall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7376" y="2561996"/>
                <a:ext cx="1386353" cy="1769031"/>
              </a:xfrm>
              <a:prstGeom prst="rect">
                <a:avLst/>
              </a:prstGeom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83280" y="2746000"/>
                <a:ext cx="1080150" cy="1242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ounded Rectangle 17"/>
              <p:cNvSpPr/>
              <p:nvPr/>
            </p:nvSpPr>
            <p:spPr>
              <a:xfrm>
                <a:off x="4383041" y="4829950"/>
                <a:ext cx="1579406" cy="1391597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tr-TR"/>
              </a:p>
            </p:txBody>
          </p:sp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490932" y="5029562"/>
                <a:ext cx="1040553" cy="112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097014" y="4776192"/>
                <a:ext cx="1219699" cy="149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133048" y="2450324"/>
                <a:ext cx="1502640" cy="1991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855787" y="1022016"/>
            <a:ext cx="756084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ELEKTRİK GÜVENLİK GİYİSİLERİ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79DB5B2-9B7E-4AD5-BD3C-56C4C6C851AB}"/>
              </a:ext>
            </a:extLst>
          </p:cNvPr>
          <p:cNvSpPr txBox="1"/>
          <p:nvPr/>
        </p:nvSpPr>
        <p:spPr>
          <a:xfrm>
            <a:off x="606032" y="1892624"/>
            <a:ext cx="8060351" cy="287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ELEKTRİK DEVRESİNİN KESME GÜCÜNE GÖRE SEÇİLECEK KKD KUŞAMLARI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6245AE0F-805C-4E2F-B6D4-CE15C4912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27" y="188640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</p:spTree>
    <p:extLst>
      <p:ext uri="{BB962C8B-B14F-4D97-AF65-F5344CB8AC3E}">
        <p14:creationId xmlns:p14="http://schemas.microsoft.com/office/powerpoint/2010/main" val="357284089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 descr="30%">
            <a:extLst>
              <a:ext uri="{FF2B5EF4-FFF2-40B4-BE49-F238E27FC236}">
                <a16:creationId xmlns:a16="http://schemas.microsoft.com/office/drawing/2014/main" id="{CE6F13A1-9A51-44DE-9B48-EE3C7EFF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71" y="926167"/>
            <a:ext cx="8208962" cy="7268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t>3-TEMAS GERİLİMİNE KARŞI KORUNMADA KKD 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0B93E754-D775-4F51-BB31-8DE76E12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5" y="4660978"/>
            <a:ext cx="1203219" cy="1479956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55DCCA15-AEFC-4283-9D9A-A099F4C5A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3542" r="20705" b="5654"/>
          <a:stretch/>
        </p:blipFill>
        <p:spPr>
          <a:xfrm>
            <a:off x="4117634" y="2513992"/>
            <a:ext cx="1771173" cy="148693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AA180F1D-640D-45A0-91BF-EA4CD36D6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31" y="2512870"/>
            <a:ext cx="1255122" cy="1433526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ADC3EB2C-31A7-4F50-A505-C363FB688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24800" r="18080" b="14721"/>
          <a:stretch/>
        </p:blipFill>
        <p:spPr>
          <a:xfrm>
            <a:off x="1835696" y="4578427"/>
            <a:ext cx="2056323" cy="1645058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FED7A9A2-F164-45B0-B6FD-F0752A1C1A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7805" r="4640" b="7805"/>
          <a:stretch/>
        </p:blipFill>
        <p:spPr>
          <a:xfrm>
            <a:off x="530050" y="2530811"/>
            <a:ext cx="1692468" cy="1235428"/>
          </a:xfrm>
          <a:prstGeom prst="rect">
            <a:avLst/>
          </a:prstGeom>
        </p:spPr>
      </p:pic>
      <p:pic>
        <p:nvPicPr>
          <p:cNvPr id="38" name="Resim 8" descr="http://www.teknomarket.info/images/og_manevra_istankasi.jpg">
            <a:extLst>
              <a:ext uri="{FF2B5EF4-FFF2-40B4-BE49-F238E27FC236}">
                <a16:creationId xmlns:a16="http://schemas.microsoft.com/office/drawing/2014/main" id="{A8935C77-AEB4-45FF-A07B-62751893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99436"/>
            <a:ext cx="907003" cy="45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Resim 7" descr="http://31.210.47.136/store/img/0/693.jpg">
            <a:extLst>
              <a:ext uri="{FF2B5EF4-FFF2-40B4-BE49-F238E27FC236}">
                <a16:creationId xmlns:a16="http://schemas.microsoft.com/office/drawing/2014/main" id="{7C622EAB-BAEE-40B3-AAC7-7685FC8F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5646" r="14969" b="8572"/>
          <a:stretch>
            <a:fillRect/>
          </a:stretch>
        </p:blipFill>
        <p:spPr bwMode="auto">
          <a:xfrm>
            <a:off x="8100392" y="1988841"/>
            <a:ext cx="868954" cy="45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45F36902-C5CD-4FBF-A9C6-FEDF0C9699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3387" r="12201" b="16384"/>
          <a:stretch/>
        </p:blipFill>
        <p:spPr>
          <a:xfrm>
            <a:off x="4195204" y="4578427"/>
            <a:ext cx="1946587" cy="164505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9A8B568-4DCD-4B0A-8D56-9DCE618DE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27" y="188640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</p:spTree>
    <p:extLst>
      <p:ext uri="{BB962C8B-B14F-4D97-AF65-F5344CB8AC3E}">
        <p14:creationId xmlns:p14="http://schemas.microsoft.com/office/powerpoint/2010/main" val="315870439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877332" y="1141361"/>
            <a:ext cx="756084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ELEKTRİK GÜVENLİK EL ALETLERİ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621" y="2569902"/>
            <a:ext cx="1663805" cy="7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1448" y="3472905"/>
            <a:ext cx="1872260" cy="5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316" y="3624442"/>
            <a:ext cx="1844143" cy="5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9824034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87546" y="5100293"/>
            <a:ext cx="1718300" cy="466344"/>
          </a:xfrm>
          <a:prstGeom prst="rect">
            <a:avLst/>
          </a:prstGeom>
        </p:spPr>
      </p:pic>
      <p:pic>
        <p:nvPicPr>
          <p:cNvPr id="46" name="Resim 45" descr="bıçaklı sigorta pensesi ile ilgili görsel sonucu">
            <a:hlinkClick r:id="rId7" tgtFrame="&quot;_blank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31" y="3488322"/>
            <a:ext cx="1856306" cy="89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Resim 46" descr="C:\Users\NI\AppData\Local\Microsoft\Windows\INetCache\Content.Word\200x242_thumb_hirdavat-05-0010.gif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r="25500"/>
          <a:stretch/>
        </p:blipFill>
        <p:spPr bwMode="auto">
          <a:xfrm>
            <a:off x="1403158" y="4324393"/>
            <a:ext cx="561975" cy="230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Resim 47" descr="C:\Users\NI\AppData\Local\Microsoft\Windows\INetCache\Content.Word\izole-pense-kz-905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3" y="2483917"/>
            <a:ext cx="1857948" cy="78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Resim 48" descr="C:\Users\NI\AppData\Local\Microsoft\Windows\INetCache\Content.Word\İZOLE-SİGORTA-ÇIKARMA-PENSESİ-kz-915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6445" r="19333" b="15110"/>
          <a:stretch/>
        </p:blipFill>
        <p:spPr bwMode="auto">
          <a:xfrm>
            <a:off x="5563843" y="2289845"/>
            <a:ext cx="1865976" cy="1127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Resim 49" descr="C:\Users\NI\AppData\Local\Microsoft\Windows\INetCache\Content.Word\ARK-KORUMALI-NH-ELLİK-kz-918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23999" r="13333" b="25778"/>
          <a:stretch/>
        </p:blipFill>
        <p:spPr bwMode="auto">
          <a:xfrm>
            <a:off x="6496831" y="4808319"/>
            <a:ext cx="1844143" cy="1050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833BCDB-4037-4628-A56E-220F8521C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332" y="403391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</p:spTree>
    <p:extLst>
      <p:ext uri="{BB962C8B-B14F-4D97-AF65-F5344CB8AC3E}">
        <p14:creationId xmlns:p14="http://schemas.microsoft.com/office/powerpoint/2010/main" val="190443882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FEN ADAMLARI YÖNETMELİĞİ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64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418D1E29-7A4E-4700-AF2A-3F0876AFF6B5}" type="slidenum">
              <a:rPr lang="tr-TR" altLang="tr-TR" sz="1000" b="0" smtClean="0">
                <a:solidFill>
                  <a:srgbClr val="FFFFFF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36</a:t>
            </a:fld>
            <a:endParaRPr lang="tr-TR" altLang="tr-TR" sz="1000" b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6069" y="1916832"/>
            <a:ext cx="7920037" cy="3490913"/>
          </a:xfrm>
          <a:prstGeom prst="rect">
            <a:avLst/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  <a:defRPr/>
            </a:pPr>
            <a:endParaRPr lang="tr-TR" sz="2400" dirty="0">
              <a:solidFill>
                <a:srgbClr val="FFFF0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tr-TR" sz="2400" dirty="0">
                <a:solidFill>
                  <a:srgbClr val="FFFF00"/>
                </a:solidFill>
              </a:rPr>
              <a:t>ELEKTRİK İLE İLGİLİ FEN ADAMLARININ YETKİ, GÖREV VE SORUMLULUKLARI HAKKINDA YÖNETMELİK</a:t>
            </a:r>
            <a:endParaRPr lang="tr-TR" sz="2400" b="0" dirty="0">
              <a:solidFill>
                <a:srgbClr val="FFFF0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tr-TR" altLang="tr-TR" sz="2400" dirty="0">
                <a:solidFill>
                  <a:srgbClr val="FFFF00"/>
                </a:solidFill>
              </a:rPr>
              <a:t>RG 20339 – 11.11.1989</a:t>
            </a:r>
          </a:p>
          <a:p>
            <a:pPr algn="ctr">
              <a:buFont typeface="Arial" charset="0"/>
              <a:buNone/>
              <a:defRPr/>
            </a:pPr>
            <a:r>
              <a:rPr lang="tr-TR" altLang="tr-TR" sz="2400" dirty="0">
                <a:solidFill>
                  <a:srgbClr val="FFFF00"/>
                </a:solidFill>
              </a:rPr>
              <a:t> </a:t>
            </a:r>
          </a:p>
          <a:p>
            <a:pPr algn="ctr">
              <a:buFont typeface="Arial" charset="0"/>
              <a:buNone/>
              <a:defRPr/>
            </a:pPr>
            <a:r>
              <a:rPr lang="tr-TR" altLang="tr-TR" sz="2400" dirty="0">
                <a:solidFill>
                  <a:srgbClr val="FFFF00"/>
                </a:solidFill>
              </a:rPr>
              <a:t>RG 28199 – 09.02.2012 </a:t>
            </a:r>
          </a:p>
          <a:p>
            <a:pPr algn="ctr">
              <a:buFont typeface="Arial" charset="0"/>
              <a:buNone/>
              <a:defRPr/>
            </a:pPr>
            <a:r>
              <a:rPr lang="tr-TR" sz="2400" dirty="0">
                <a:solidFill>
                  <a:srgbClr val="FFFF00"/>
                </a:solidFill>
              </a:rPr>
              <a:t>YÖNETMELİKTE DEĞİŞİKLİK YAPILMASINA DAİR YÖNETMELİK</a:t>
            </a:r>
          </a:p>
          <a:p>
            <a:pPr algn="ctr">
              <a:buFont typeface="Arial" charset="0"/>
              <a:buNone/>
              <a:defRPr/>
            </a:pPr>
            <a:endParaRPr lang="tr-TR" altLang="tr-TR" sz="2400" dirty="0">
              <a:solidFill>
                <a:srgbClr val="FFFF00"/>
              </a:solidFill>
            </a:endParaRPr>
          </a:p>
        </p:txBody>
      </p:sp>
      <p:sp>
        <p:nvSpPr>
          <p:cNvPr id="7" name="Rectangle 3" descr="30%">
            <a:extLst>
              <a:ext uri="{FF2B5EF4-FFF2-40B4-BE49-F238E27FC236}">
                <a16:creationId xmlns:a16="http://schemas.microsoft.com/office/drawing/2014/main" id="{2E435ADC-2592-4116-AA2E-716F8A07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33748"/>
            <a:ext cx="7127875" cy="735012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00"/>
                </a:solidFill>
              </a:rPr>
              <a:t>ELEKTRİK İLE İLGİLİ FEN ADAMLARININ YETKİ, GÖREV VE SORUMLULARI </a:t>
            </a:r>
            <a:endParaRPr lang="en-US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Rectangle 3" descr="30%"/>
          <p:cNvSpPr>
            <a:spLocks noChangeArrowheads="1"/>
          </p:cNvSpPr>
          <p:nvPr/>
        </p:nvSpPr>
        <p:spPr bwMode="auto">
          <a:xfrm>
            <a:off x="1330325" y="246063"/>
            <a:ext cx="7127875" cy="735012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00"/>
                </a:solidFill>
              </a:rPr>
              <a:t>ELEKTRİK İLE İLGİLİ FEN ADAMLARININ YETKİ, GÖREV VE SORUMLULARI </a:t>
            </a:r>
            <a:endParaRPr lang="en-US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5411" name="Metin kutusu 1"/>
          <p:cNvSpPr txBox="1">
            <a:spLocks noChangeArrowheads="1"/>
          </p:cNvSpPr>
          <p:nvPr/>
        </p:nvSpPr>
        <p:spPr bwMode="auto">
          <a:xfrm>
            <a:off x="1042988" y="2133600"/>
            <a:ext cx="785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49250" y="1989138"/>
            <a:ext cx="8686800" cy="464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tr-TR" sz="2400" b="0" dirty="0">
                <a:solidFill>
                  <a:srgbClr val="FFFFFF"/>
                </a:solidFill>
                <a:latin typeface="Arial" charset="0"/>
              </a:rPr>
              <a:t>Madde 3 — Elektrik ile ilgili fen adamları, gördükleri mesleki ve teknik öğrenim seviyelerine göre aşağıdaki gruplara ayrılırlar;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  <a:defRPr/>
            </a:pPr>
            <a:r>
              <a:rPr lang="tr-TR" sz="2200" dirty="0" err="1">
                <a:solidFill>
                  <a:srgbClr val="FFFFFF"/>
                </a:solidFill>
              </a:rPr>
              <a:t>Grb</a:t>
            </a:r>
            <a:r>
              <a:rPr lang="tr-TR" sz="2200" dirty="0">
                <a:solidFill>
                  <a:srgbClr val="FFFFFF"/>
                </a:solidFill>
              </a:rPr>
              <a:t>. En az 3 veya 4 yıl Yüksek teknik öğrenim görenler. Elektrik, elektrik-elektronik mühendisleri,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  <a:defRPr/>
            </a:pPr>
            <a:r>
              <a:rPr lang="tr-TR" sz="2200" dirty="0" err="1">
                <a:solidFill>
                  <a:srgbClr val="FFFFFF"/>
                </a:solidFill>
              </a:rPr>
              <a:t>Grb</a:t>
            </a:r>
            <a:r>
              <a:rPr lang="tr-TR" sz="2200" dirty="0">
                <a:solidFill>
                  <a:srgbClr val="FFFFFF"/>
                </a:solidFill>
              </a:rPr>
              <a:t>. En az 2 yıllık yüksek teknik öğrenim görenler ile Orta Okuldan sonra en az 4 veya 5 yıl mesleki teknik öğrenim görenler</a:t>
            </a:r>
          </a:p>
          <a:p>
            <a:pPr marL="544513" indent="-457200" eaLnBrk="1" hangingPunct="1">
              <a:spcBef>
                <a:spcPts val="1200"/>
              </a:spcBef>
              <a:buFontTx/>
              <a:buAutoNum type="arabicPeriod" startAt="3"/>
              <a:defRPr/>
            </a:pPr>
            <a:r>
              <a:rPr lang="tr-TR" sz="2200" dirty="0" err="1">
                <a:solidFill>
                  <a:srgbClr val="FFFFFF"/>
                </a:solidFill>
              </a:rPr>
              <a:t>Grb</a:t>
            </a:r>
            <a:r>
              <a:rPr lang="tr-TR" sz="2200" dirty="0">
                <a:solidFill>
                  <a:srgbClr val="FFFFFF"/>
                </a:solidFill>
              </a:rPr>
              <a:t>. En az lise dengi mesleki ve teknik öğrenim görenler. </a:t>
            </a:r>
          </a:p>
          <a:p>
            <a:pPr marL="449263" eaLnBrk="1" hangingPunct="1">
              <a:spcBef>
                <a:spcPts val="1200"/>
              </a:spcBef>
              <a:defRPr/>
            </a:pPr>
            <a:r>
              <a:rPr lang="tr-TR" sz="2200" dirty="0">
                <a:solidFill>
                  <a:srgbClr val="FFFFFF"/>
                </a:solidFill>
              </a:rPr>
              <a:t>Lise mezunu olup bir öğrenim yılı süreyle Bakanlıkların açmış olduğu kursları başarı ile tamamlamış olanlar ile</a:t>
            </a:r>
          </a:p>
          <a:p>
            <a:pPr marL="449263" indent="-85725" eaLnBrk="1" hangingPunct="1">
              <a:spcBef>
                <a:spcPts val="1200"/>
              </a:spcBef>
              <a:defRPr/>
            </a:pPr>
            <a:r>
              <a:rPr lang="tr-TR" sz="2200" dirty="0">
                <a:solidFill>
                  <a:srgbClr val="FFFFFF"/>
                </a:solidFill>
              </a:rPr>
              <a:t>3308 sayılı çıraklık ve meslek Kanununun öngördüğü eğitim sonucu ustalık belgesi alanlar</a:t>
            </a:r>
          </a:p>
        </p:txBody>
      </p:sp>
      <p:sp>
        <p:nvSpPr>
          <p:cNvPr id="145413" name="Metin kutusu 4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III-57/67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1330325" y="1052513"/>
            <a:ext cx="7129463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</a:rPr>
              <a:t>RG 11.11.1989- 20399</a:t>
            </a:r>
          </a:p>
          <a:p>
            <a:pPr algn="ctr" eaLnBrk="1" hangingPunct="1"/>
            <a:r>
              <a:rPr lang="tr-TR" altLang="tr-TR" sz="2000">
                <a:solidFill>
                  <a:srgbClr val="FFFFFF"/>
                </a:solidFill>
              </a:rPr>
              <a:t>RG 28199 – 09.02.2012  değişiklik ile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animBg="1"/>
      <p:bldP spid="3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250825" y="1916113"/>
          <a:ext cx="8713787" cy="3986212"/>
        </p:xfrm>
        <a:graphic>
          <a:graphicData uri="http://schemas.openxmlformats.org/drawingml/2006/table">
            <a:tbl>
              <a:tblPr/>
              <a:tblGrid>
                <a:gridCol w="82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0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Binaların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iç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tesis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projesi müelliflik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Elk.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İç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tesisi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yapım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işleri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Muayene ve kabul işleri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İşletme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ve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bakım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işleri 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1.Grb</a:t>
                      </a:r>
                      <a:endParaRPr kumimoji="1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kW 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  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Kendi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tarafından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yaptığı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tesisler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  <a:endParaRPr kumimoji="1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&gt;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&gt;</a:t>
                      </a:r>
                      <a:endParaRPr kumimoji="1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2.Grb</a:t>
                      </a:r>
                      <a:endParaRPr kumimoji="1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 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Kendi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tarafından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yaptığı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tesisler</a:t>
                      </a:r>
                      <a:endParaRPr kumimoji="1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000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&lt;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&lt;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3.Grb</a:t>
                      </a:r>
                      <a:endParaRPr kumimoji="1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 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Kendi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tarafından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yaptığı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tesisler</a:t>
                      </a:r>
                      <a:endParaRPr kumimoji="1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1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kW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36. </a:t>
                      </a:r>
                      <a:r>
                        <a:rPr kumimoji="1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kV</a:t>
                      </a:r>
                      <a:r>
                        <a:rPr kumimoji="1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&gt;</a:t>
                      </a:r>
                      <a:endParaRPr kumimoji="1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9" marR="91449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7492" name="Metin kutusu 4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III-58/67</a:t>
            </a:r>
          </a:p>
        </p:txBody>
      </p:sp>
      <p:sp>
        <p:nvSpPr>
          <p:cNvPr id="147493" name="Metin kutusu 8"/>
          <p:cNvSpPr txBox="1">
            <a:spLocks noChangeArrowheads="1"/>
          </p:cNvSpPr>
          <p:nvPr/>
        </p:nvSpPr>
        <p:spPr bwMode="auto">
          <a:xfrm>
            <a:off x="1330325" y="908050"/>
            <a:ext cx="7129463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</a:rPr>
              <a:t>RG 11.11.1989- 20399</a:t>
            </a:r>
          </a:p>
          <a:p>
            <a:pPr algn="ctr" eaLnBrk="1" hangingPunct="1"/>
            <a:r>
              <a:rPr lang="tr-TR" altLang="tr-TR" sz="2000">
                <a:solidFill>
                  <a:srgbClr val="FFFFFF"/>
                </a:solidFill>
              </a:rPr>
              <a:t>RG 28199 – 09.02.2012  değişiklik ile</a:t>
            </a:r>
          </a:p>
        </p:txBody>
      </p:sp>
      <p:sp>
        <p:nvSpPr>
          <p:cNvPr id="7" name="Rectangle 3" descr="30%"/>
          <p:cNvSpPr>
            <a:spLocks noChangeArrowheads="1"/>
          </p:cNvSpPr>
          <p:nvPr/>
        </p:nvSpPr>
        <p:spPr bwMode="auto">
          <a:xfrm>
            <a:off x="1330325" y="115888"/>
            <a:ext cx="7127875" cy="735012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tr-TR" sz="2000" dirty="0">
                <a:solidFill>
                  <a:srgbClr val="FFFF00"/>
                </a:solidFill>
              </a:rPr>
              <a:t>ELEKTRİK İLE İLGİLİ FEN ADAMLARININ YETKİ, GÖREV VE SORUMLULARI </a:t>
            </a:r>
            <a:endParaRPr lang="en-US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33338" y="6092825"/>
            <a:ext cx="9110662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800" b="0">
                <a:solidFill>
                  <a:srgbClr val="000066"/>
                </a:solidFill>
              </a:rPr>
              <a:t>Fen adamları, tesisatın sağlamlığından, niteliklerinden, usulsüzlük ve tekniğe aykırı yapılmış olmasından doğacak zararlardan ayrıca sorumludurlar.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PARATÖNER HAKKINDA GENEL BİLGİLER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0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723-31CA-436E-88FC-8109B348EB53}" type="slidenum">
              <a:rPr kumimoji="0" lang="tr-TR" altLang="tr-T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1077" name="Metin kutusu 6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III-55/67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2072657-D18D-4264-BAAB-58D8E99EE9A7}"/>
              </a:ext>
            </a:extLst>
          </p:cNvPr>
          <p:cNvSpPr txBox="1"/>
          <p:nvPr/>
        </p:nvSpPr>
        <p:spPr>
          <a:xfrm>
            <a:off x="611560" y="980728"/>
            <a:ext cx="8337536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2387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Temas gerilimi: </a:t>
            </a: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Elektrik bulunan nokta ile toprak arasındaki gerilimdir.</a:t>
            </a: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8043B4B-5C73-4F0A-8D77-296387FEF7CD}"/>
              </a:ext>
            </a:extLst>
          </p:cNvPr>
          <p:cNvSpPr txBox="1"/>
          <p:nvPr/>
        </p:nvSpPr>
        <p:spPr>
          <a:xfrm>
            <a:off x="814223" y="2999640"/>
            <a:ext cx="24335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>
                <a:solidFill>
                  <a:schemeClr val="tx1"/>
                </a:solidFill>
              </a:rPr>
              <a:t>Doğrudan Temas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1CF3E44-0A7C-4975-8874-DE80F07F2FBC}"/>
              </a:ext>
            </a:extLst>
          </p:cNvPr>
          <p:cNvSpPr txBox="1"/>
          <p:nvPr/>
        </p:nvSpPr>
        <p:spPr>
          <a:xfrm>
            <a:off x="3574200" y="2990636"/>
            <a:ext cx="24335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>
                <a:solidFill>
                  <a:schemeClr val="tx1"/>
                </a:solidFill>
              </a:rPr>
              <a:t>Dolaylı Temas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E15DE5F-0A99-4927-BE6E-D087E50DC3F7}"/>
              </a:ext>
            </a:extLst>
          </p:cNvPr>
          <p:cNvSpPr txBox="1"/>
          <p:nvPr/>
        </p:nvSpPr>
        <p:spPr>
          <a:xfrm>
            <a:off x="6379244" y="2996981"/>
            <a:ext cx="24335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>
                <a:solidFill>
                  <a:schemeClr val="tx1"/>
                </a:solidFill>
              </a:rPr>
              <a:t>Atlama ile Temas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72B5F08F-38B5-4315-A78F-02C358EE1EF8}"/>
              </a:ext>
            </a:extLst>
          </p:cNvPr>
          <p:cNvSpPr/>
          <p:nvPr/>
        </p:nvSpPr>
        <p:spPr>
          <a:xfrm>
            <a:off x="216498" y="3485083"/>
            <a:ext cx="8732598" cy="23391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tr-TR" sz="2200" dirty="0">
                <a:solidFill>
                  <a:srgbClr val="FFFF00"/>
                </a:solidFill>
              </a:rPr>
              <a:t>Doğrudan Temas: </a:t>
            </a:r>
            <a:r>
              <a:rPr lang="tr-TR" sz="2200" b="0" dirty="0">
                <a:solidFill>
                  <a:schemeClr val="tx1"/>
                </a:solidFill>
              </a:rPr>
              <a:t>Elektrikli noktaların önüne </a:t>
            </a:r>
            <a:r>
              <a:rPr lang="tr-TR" sz="2200" b="0" dirty="0" err="1">
                <a:solidFill>
                  <a:schemeClr val="tx1"/>
                </a:solidFill>
              </a:rPr>
              <a:t>pleksiglas</a:t>
            </a:r>
            <a:r>
              <a:rPr lang="tr-TR" sz="2200" b="0" dirty="0">
                <a:solidFill>
                  <a:schemeClr val="tx1"/>
                </a:solidFill>
              </a:rPr>
              <a:t> </a:t>
            </a:r>
            <a:r>
              <a:rPr lang="tr-TR" sz="2200" b="0" dirty="0" err="1">
                <a:solidFill>
                  <a:schemeClr val="tx1"/>
                </a:solidFill>
              </a:rPr>
              <a:t>separatör</a:t>
            </a:r>
            <a:endParaRPr lang="tr-TR" sz="2200" b="0" dirty="0">
              <a:solidFill>
                <a:schemeClr val="tx1"/>
              </a:solidFill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tr-TR" sz="2400" dirty="0">
                <a:solidFill>
                  <a:srgbClr val="FFFF00"/>
                </a:solidFill>
              </a:rPr>
              <a:t>Dolaylı Temas: </a:t>
            </a:r>
            <a:r>
              <a:rPr lang="tr-TR" sz="2200" b="0" dirty="0">
                <a:solidFill>
                  <a:schemeClr val="tx1"/>
                </a:solidFill>
              </a:rPr>
              <a:t>Akımın geçeceği devre üzerinde direnç artırma,</a:t>
            </a:r>
          </a:p>
          <a:p>
            <a:pPr marL="900113" lvl="0" eaLnBrk="1" hangingPunct="1">
              <a:spcBef>
                <a:spcPct val="50000"/>
              </a:spcBef>
              <a:defRPr/>
            </a:pPr>
            <a:r>
              <a:rPr lang="tr-TR" sz="2200" dirty="0">
                <a:solidFill>
                  <a:schemeClr val="tx1"/>
                </a:solidFill>
              </a:rPr>
              <a:t>Kumanda ve dağıtım pano </a:t>
            </a:r>
            <a:r>
              <a:rPr lang="tr-TR" sz="2200" b="0" dirty="0">
                <a:solidFill>
                  <a:schemeClr val="tx1"/>
                </a:solidFill>
              </a:rPr>
              <a:t>önleri zemini izole hale getirme,</a:t>
            </a:r>
          </a:p>
          <a:p>
            <a:pPr marL="2155825" lvl="0" indent="-2155825" eaLnBrk="1" hangingPunct="1">
              <a:spcBef>
                <a:spcPct val="50000"/>
              </a:spcBef>
              <a:defRPr/>
            </a:pPr>
            <a:r>
              <a:rPr lang="tr-TR" sz="2200" dirty="0">
                <a:solidFill>
                  <a:srgbClr val="FFFF00"/>
                </a:solidFill>
              </a:rPr>
              <a:t>Atlama ile temas </a:t>
            </a:r>
            <a:r>
              <a:rPr lang="tr-TR" sz="2200" dirty="0">
                <a:solidFill>
                  <a:schemeClr val="tx1"/>
                </a:solidFill>
              </a:rPr>
              <a:t>Tehlikeli noktayı </a:t>
            </a:r>
            <a:r>
              <a:rPr lang="tr-TR" sz="2200" b="0" dirty="0">
                <a:solidFill>
                  <a:schemeClr val="tx1"/>
                </a:solidFill>
              </a:rPr>
              <a:t>İzole veya Mekanik muhafazaya alma izole edilir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9123756C-AF9B-4B54-96A4-DC96BA7CEA82}"/>
              </a:ext>
            </a:extLst>
          </p:cNvPr>
          <p:cNvSpPr/>
          <p:nvPr/>
        </p:nvSpPr>
        <p:spPr>
          <a:xfrm>
            <a:off x="219040" y="6021288"/>
            <a:ext cx="874544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tr-TR" sz="2400" dirty="0">
                <a:solidFill>
                  <a:schemeClr val="bg1"/>
                </a:solidFill>
              </a:rPr>
              <a:t>Tehlikeli gerilim (AC 50 V</a:t>
            </a:r>
            <a:r>
              <a:rPr lang="tr-TR" sz="2400" b="0" dirty="0">
                <a:solidFill>
                  <a:schemeClr val="bg1"/>
                </a:solidFill>
              </a:rPr>
              <a:t>.  50 </a:t>
            </a:r>
            <a:r>
              <a:rPr lang="tr-TR" sz="2400" b="0" dirty="0" err="1">
                <a:solidFill>
                  <a:schemeClr val="bg1"/>
                </a:solidFill>
              </a:rPr>
              <a:t>mA</a:t>
            </a:r>
            <a:r>
              <a:rPr lang="tr-TR" sz="2400" b="0" dirty="0">
                <a:solidFill>
                  <a:schemeClr val="bg1"/>
                </a:solidFill>
              </a:rPr>
              <a:t> )  (DC 120 V.  120 </a:t>
            </a:r>
            <a:r>
              <a:rPr lang="tr-TR" sz="2400" b="0" dirty="0" err="1">
                <a:solidFill>
                  <a:schemeClr val="bg1"/>
                </a:solidFill>
              </a:rPr>
              <a:t>mA</a:t>
            </a:r>
            <a:r>
              <a:rPr lang="tr-TR" sz="2400" b="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33D00E7A-D123-442A-A7DE-521F68026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35539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ELEKTRİK BAKIM ÇALIŞMALARINDA İSG</a:t>
            </a:r>
          </a:p>
        </p:txBody>
      </p:sp>
      <p:pic>
        <p:nvPicPr>
          <p:cNvPr id="5" name="Resim 4" descr="kişi, iç mekan, adam içeren bir resim&#10;&#10;Yüksek güvenilirlikle oluşturulmuş açıklama">
            <a:extLst>
              <a:ext uri="{FF2B5EF4-FFF2-40B4-BE49-F238E27FC236}">
                <a16:creationId xmlns:a16="http://schemas.microsoft.com/office/drawing/2014/main" id="{CDA0307B-A621-40D7-8611-7556DE17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1" y="1678820"/>
            <a:ext cx="2532946" cy="1369160"/>
          </a:xfrm>
          <a:prstGeom prst="rect">
            <a:avLst/>
          </a:prstGeom>
        </p:spPr>
      </p:pic>
      <p:pic>
        <p:nvPicPr>
          <p:cNvPr id="26" name="Resim 25" descr="iç mekan içeren bir resim&#10;&#10;Yüksek güvenilirlikle oluşturulmuş açıklama">
            <a:extLst>
              <a:ext uri="{FF2B5EF4-FFF2-40B4-BE49-F238E27FC236}">
                <a16:creationId xmlns:a16="http://schemas.microsoft.com/office/drawing/2014/main" id="{C173309A-A954-4C44-89D5-8612E230A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54" y="1664297"/>
            <a:ext cx="2586680" cy="1398205"/>
          </a:xfrm>
          <a:prstGeom prst="rect">
            <a:avLst/>
          </a:prstGeom>
        </p:spPr>
      </p:pic>
      <p:pic>
        <p:nvPicPr>
          <p:cNvPr id="29" name="Resim 28" descr="gök, ağaç, açık hava, pencere içeren bir resim&#10;&#10;Çok yüksek güvenilirlikle oluşturulmuş açıklama">
            <a:extLst>
              <a:ext uri="{FF2B5EF4-FFF2-40B4-BE49-F238E27FC236}">
                <a16:creationId xmlns:a16="http://schemas.microsoft.com/office/drawing/2014/main" id="{D866CEB2-7010-494E-8200-629BCBEB3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45" y="1678820"/>
            <a:ext cx="2567533" cy="13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2663552" y="3789040"/>
            <a:ext cx="6156325" cy="2017713"/>
          </a:xfrm>
        </p:spPr>
        <p:txBody>
          <a:bodyPr/>
          <a:lstStyle/>
          <a:p>
            <a:pPr>
              <a:defRPr/>
            </a:pPr>
            <a:r>
              <a:rPr lang="tr-TR" sz="2000" dirty="0"/>
              <a:t>Radyoaktif paratonerler 30.07.2001 tarih ve 10700-1485 sayılı genelge gereği çoğu tipi yasaklanmıştır. </a:t>
            </a:r>
          </a:p>
          <a:p>
            <a:pPr>
              <a:defRPr/>
            </a:pPr>
            <a:r>
              <a:rPr lang="tr-TR" sz="2000" dirty="0"/>
              <a:t>04.01.2000 tarih ve 10700-0005 sayılı genelge ile  (Am-241, Ra-226 </a:t>
            </a:r>
            <a:r>
              <a:rPr lang="tr-TR" sz="2000" dirty="0" err="1"/>
              <a:t>v.b</a:t>
            </a:r>
            <a:r>
              <a:rPr lang="tr-TR" sz="2000" dirty="0"/>
              <a:t>.) ithalatına 31.03.2000 tarihinden itibaren izin verilmemektedir.</a:t>
            </a:r>
          </a:p>
        </p:txBody>
      </p:sp>
      <p:sp>
        <p:nvSpPr>
          <p:cNvPr id="6" name="4 Slayt Numarası Yer Tutucusu"/>
          <p:cNvSpPr>
            <a:spLocks noGrp="1"/>
          </p:cNvSpPr>
          <p:nvPr>
            <p:ph type="sldNum" sz="quarter" idx="10"/>
          </p:nvPr>
        </p:nvSpPr>
        <p:spPr>
          <a:xfrm>
            <a:off x="7958138" y="6453188"/>
            <a:ext cx="1152525" cy="260350"/>
          </a:xfrm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tr-TR" altLang="tr-TR" sz="10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eaLnBrk="1" hangingPunct="1">
              <a:defRPr/>
            </a:pPr>
            <a:fld id="{06C2FA15-AFDD-4CA1-95A8-00C7984C1EA9}" type="slidenum">
              <a:rPr lang="tr-TR" altLang="tr-TR" sz="1000" b="0" smtClean="0">
                <a:solidFill>
                  <a:srgbClr val="FFFFFF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40</a:t>
            </a:fld>
            <a:endParaRPr lang="tr-TR" altLang="tr-TR" sz="1000" b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Resim 11" descr="radyoaktif paratoner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2" t="5602" r="17635" b="8873"/>
          <a:stretch>
            <a:fillRect/>
          </a:stretch>
        </p:blipFill>
        <p:spPr bwMode="auto">
          <a:xfrm>
            <a:off x="971550" y="3789040"/>
            <a:ext cx="1512888" cy="25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1908175" y="1012825"/>
            <a:ext cx="5400675" cy="40005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>
                <a:solidFill>
                  <a:srgbClr val="FFFFFF"/>
                </a:solidFill>
                <a:latin typeface="Tahoma" panose="020B0604030504040204" pitchFamily="34" charset="0"/>
              </a:rPr>
              <a:t>PARATÖNER</a:t>
            </a:r>
          </a:p>
        </p:txBody>
      </p:sp>
      <p:sp>
        <p:nvSpPr>
          <p:cNvPr id="156678" name="Rectangle 2"/>
          <p:cNvSpPr>
            <a:spLocks noChangeArrowheads="1"/>
          </p:cNvSpPr>
          <p:nvPr/>
        </p:nvSpPr>
        <p:spPr bwMode="auto">
          <a:xfrm>
            <a:off x="1835150" y="188913"/>
            <a:ext cx="5400675" cy="52228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  <a:latin typeface="Tahoma" panose="020B0604030504040204" pitchFamily="34" charset="0"/>
              </a:rPr>
              <a:t>YILDIRIMDAN KORUNMA</a:t>
            </a:r>
          </a:p>
        </p:txBody>
      </p:sp>
      <p:sp>
        <p:nvSpPr>
          <p:cNvPr id="2" name="Metin kutusu 1"/>
          <p:cNvSpPr txBox="1">
            <a:spLocks noChangeArrowheads="1"/>
          </p:cNvSpPr>
          <p:nvPr/>
        </p:nvSpPr>
        <p:spPr bwMode="auto">
          <a:xfrm>
            <a:off x="1331640" y="1899174"/>
            <a:ext cx="74882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Paratoner </a:t>
            </a:r>
            <a:r>
              <a:rPr lang="tr-TR" altLang="tr-TR" sz="20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(klasik)</a:t>
            </a:r>
          </a:p>
          <a:p>
            <a:pPr algn="ctr" eaLnBrk="1" hangingPunct="1"/>
            <a:r>
              <a:rPr lang="tr-TR" altLang="tr-TR" sz="2000" b="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Yakalama ucu, iletken, topraklama ve tespit sisteminden oluşur </a:t>
            </a:r>
          </a:p>
          <a:p>
            <a:pPr algn="ctr" eaLnBrk="1" hangingPunct="1"/>
            <a:r>
              <a:rPr lang="tr-TR" altLang="tr-TR" sz="2000" b="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Tek uçlu ve </a:t>
            </a:r>
            <a:r>
              <a:rPr lang="tr-TR" altLang="tr-TR" sz="2000" b="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faraday</a:t>
            </a:r>
            <a:r>
              <a:rPr lang="tr-TR" altLang="tr-TR" sz="2000" b="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kafesi şeklinde yapılan sistemlerdir.</a:t>
            </a:r>
          </a:p>
        </p:txBody>
      </p:sp>
      <p:sp>
        <p:nvSpPr>
          <p:cNvPr id="156680" name="Metin kutusu 8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III-53/67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0726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Alt Başlık"/>
          <p:cNvSpPr>
            <a:spLocks noGrp="1"/>
          </p:cNvSpPr>
          <p:nvPr>
            <p:ph type="subTitle" sz="quarter" idx="1"/>
          </p:nvPr>
        </p:nvSpPr>
        <p:spPr>
          <a:xfrm>
            <a:off x="2771775" y="1916113"/>
            <a:ext cx="5726113" cy="1773237"/>
          </a:xfrm>
        </p:spPr>
        <p:txBody>
          <a:bodyPr/>
          <a:lstStyle/>
          <a:p>
            <a:pPr>
              <a:defRPr/>
            </a:pPr>
            <a:r>
              <a:rPr lang="tr-TR" sz="2000" b="1" dirty="0">
                <a:effectLst/>
              </a:rPr>
              <a:t>Elektrostatik Aktif Paratonerler</a:t>
            </a:r>
          </a:p>
          <a:p>
            <a:pPr>
              <a:defRPr/>
            </a:pPr>
            <a:r>
              <a:rPr lang="tr-TR" sz="2000" dirty="0">
                <a:latin typeface="Arial" pitchFamily="34" charset="0"/>
                <a:cs typeface="Arial" pitchFamily="34" charset="0"/>
                <a:hlinkClick r:id="rId3"/>
              </a:rPr>
              <a:t>Yıldırıma karşı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etkili bir koruma alanı oluştururlar. Bu tip paratonerler farklı yapılış tekniklerine sahip olmakla birlikte etkin bir koruma alanına sahiptirler.</a:t>
            </a:r>
          </a:p>
        </p:txBody>
      </p:sp>
      <p:sp>
        <p:nvSpPr>
          <p:cNvPr id="6" name="4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tr-TR" altLang="tr-TR" sz="10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eaLnBrk="1" hangingPunct="1">
              <a:defRPr/>
            </a:pPr>
            <a:fld id="{CC2854C9-4C92-4A55-8DFB-EA5054BA64C5}" type="slidenum">
              <a:rPr lang="tr-TR" altLang="tr-TR" sz="1000" b="0" smtClean="0">
                <a:solidFill>
                  <a:srgbClr val="FFFFFF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41</a:t>
            </a:fld>
            <a:endParaRPr lang="tr-TR" altLang="tr-TR" sz="1000" b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58724" name="Rectangle 2"/>
          <p:cNvSpPr>
            <a:spLocks noChangeArrowheads="1"/>
          </p:cNvSpPr>
          <p:nvPr/>
        </p:nvSpPr>
        <p:spPr bwMode="auto">
          <a:xfrm>
            <a:off x="1476375" y="981075"/>
            <a:ext cx="6696075" cy="52387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</a:rPr>
              <a:t>Paratonerler</a:t>
            </a:r>
            <a:endParaRPr lang="tr-TR" altLang="tr-TR" sz="28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32773" name="Resim 6" descr="http://topraklama.com/yukleme/Image/paratonerforendpet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136842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Resim 7" descr="http://topraklama.com/yukleme/Image/es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100647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58728" name="Rectangle 5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58729" name="Rectangle 6"/>
          <p:cNvSpPr>
            <a:spLocks noChangeArrowheads="1"/>
          </p:cNvSpPr>
          <p:nvPr/>
        </p:nvSpPr>
        <p:spPr bwMode="auto">
          <a:xfrm>
            <a:off x="0" y="3400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58730" name="Rectangle 7"/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158731" name="Rectangle 2"/>
          <p:cNvSpPr>
            <a:spLocks noChangeArrowheads="1"/>
          </p:cNvSpPr>
          <p:nvPr/>
        </p:nvSpPr>
        <p:spPr bwMode="auto">
          <a:xfrm>
            <a:off x="2124075" y="188913"/>
            <a:ext cx="5400675" cy="52228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>
                <a:solidFill>
                  <a:srgbClr val="FFFFFF"/>
                </a:solidFill>
                <a:latin typeface="Tahoma" panose="020B0604030504040204" pitchFamily="34" charset="0"/>
              </a:rPr>
              <a:t>YILDIRIMDAN KORUNMA</a:t>
            </a:r>
          </a:p>
        </p:txBody>
      </p:sp>
      <p:pic>
        <p:nvPicPr>
          <p:cNvPr id="158732" name="Resim 4" descr="http://topraklama.com/yukleme/Image/franklinfranc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1439863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4 Alt Başlık"/>
          <p:cNvSpPr txBox="1">
            <a:spLocks/>
          </p:cNvSpPr>
          <p:nvPr/>
        </p:nvSpPr>
        <p:spPr>
          <a:xfrm>
            <a:off x="2843213" y="4005263"/>
            <a:ext cx="5976937" cy="2006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spcBef>
                <a:spcPct val="30000"/>
              </a:spcBef>
              <a:buClrTx/>
              <a:buSzTx/>
              <a:defRPr/>
            </a:pPr>
            <a:r>
              <a:rPr lang="tr-TR" sz="2000" dirty="0">
                <a:solidFill>
                  <a:srgbClr val="FFFFFF"/>
                </a:solidFill>
                <a:latin typeface="Arial" charset="0"/>
              </a:rPr>
              <a:t>Franklin France paratoneri</a:t>
            </a:r>
          </a:p>
          <a:p>
            <a:pPr>
              <a:spcBef>
                <a:spcPct val="30000"/>
              </a:spcBef>
              <a:buClrTx/>
              <a:buSzTx/>
              <a:defRPr/>
            </a:pPr>
            <a:r>
              <a:rPr lang="tr-TR" sz="2000" b="0" dirty="0" err="1">
                <a:solidFill>
                  <a:srgbClr val="FFFFFF"/>
                </a:solidFill>
                <a:latin typeface="Arial" charset="0"/>
              </a:rPr>
              <a:t>Piezoelektrik</a:t>
            </a:r>
            <a:r>
              <a:rPr lang="tr-TR" sz="2000" b="0" dirty="0">
                <a:solidFill>
                  <a:srgbClr val="FFFFFF"/>
                </a:solidFill>
                <a:latin typeface="Arial" charset="0"/>
              </a:rPr>
              <a:t> yıldırım deşarjlarından etkilenmezler ve dolayısıyla da bakım gerektirmezler. Hem pozitif hem de negatif yıldırım deşarjına karşı korunmalıdır. </a:t>
            </a:r>
            <a:endParaRPr lang="tr-TR" sz="2000" b="0" dirty="0">
              <a:solidFill>
                <a:srgbClr val="FFFFFF"/>
              </a:solidFill>
            </a:endParaRPr>
          </a:p>
        </p:txBody>
      </p:sp>
      <p:sp>
        <p:nvSpPr>
          <p:cNvPr id="158734" name="Metin kutusu 15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III-54/67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739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ELEKTRİK BİRİMLERİ VE BAZI FORMÜLLER</a:t>
            </a: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alt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97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971550" y="1169988"/>
            <a:ext cx="799147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Elektrik akımı (Amper ) (A. – Amp.) </a:t>
            </a:r>
            <a:r>
              <a:rPr lang="tr-TR" altLang="tr-TR" sz="1400" b="0" u="sng">
                <a:solidFill>
                  <a:srgbClr val="FFFFFF"/>
                </a:solidFill>
                <a:latin typeface="Arial" panose="020B0604020202020204" pitchFamily="34" charset="0"/>
              </a:rPr>
              <a:t>(su örneği)</a:t>
            </a:r>
          </a:p>
          <a:p>
            <a:pPr eaLnBrk="1" hangingPunct="1"/>
            <a:r>
              <a:rPr lang="tr-TR" altLang="tr-TR" sz="2000" b="0">
                <a:solidFill>
                  <a:srgbClr val="FFFFFF"/>
                </a:solidFill>
                <a:latin typeface="Arial" panose="020B0604020202020204" pitchFamily="34" charset="0"/>
              </a:rPr>
              <a:t>Atom çekirdeği etrafında dönen elektronların akımıdır, saniyede geçen kulon miktarıdır.</a:t>
            </a: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Bir kulon  Q= 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</a:rPr>
              <a:t>17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Elektrona eşit   ( Ekvatör 40x10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</a:rPr>
              <a:t>6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r>
              <a:rPr lang="tr-TR" altLang="tr-TR" sz="1800" b="0" baseline="3000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1cm bilye dünya etrafını .2.500.000.000 defa dönerdi     (elektron 24mm/s”) (2.000km/s”) </a:t>
            </a:r>
          </a:p>
          <a:p>
            <a:pPr eaLnBrk="1" hangingPunct="1"/>
            <a:endParaRPr lang="tr-TR" altLang="tr-TR" sz="2400" u="sng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Elektriki direnç (Ohm.) (</a:t>
            </a:r>
            <a:r>
              <a:rPr lang="el-G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Ω</a:t>
            </a:r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 ) </a:t>
            </a:r>
            <a:r>
              <a:rPr lang="tr-TR" altLang="tr-TR" sz="1400" b="0" u="sng">
                <a:solidFill>
                  <a:srgbClr val="FFFFFF"/>
                </a:solidFill>
                <a:latin typeface="Arial" panose="020B0604020202020204" pitchFamily="34" charset="0"/>
              </a:rPr>
              <a:t>(su örneği)</a:t>
            </a:r>
            <a:endParaRPr lang="tr-TR" altLang="tr-TR" sz="1400" u="sng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Elektronların geçişine karşı gösterilen dirençtir. (elektronların koparılma zorluğudur) </a:t>
            </a:r>
            <a:r>
              <a:rPr lang="tr-TR" altLang="tr-TR" sz="2000" b="0">
                <a:solidFill>
                  <a:srgbClr val="FFFFFF"/>
                </a:solidFill>
              </a:rPr>
              <a:t>Sabit kesit alanlı 106,3 cm uzunluğunda sıcaklığı 0</a:t>
            </a:r>
            <a:r>
              <a:rPr lang="tr-TR" altLang="tr-TR" sz="2000" b="0" baseline="30000">
                <a:solidFill>
                  <a:srgbClr val="FFFFFF"/>
                </a:solidFill>
              </a:rPr>
              <a:t>0</a:t>
            </a:r>
            <a:r>
              <a:rPr lang="tr-TR" altLang="tr-TR" sz="2000" b="0">
                <a:solidFill>
                  <a:srgbClr val="FFFFFF"/>
                </a:solidFill>
              </a:rPr>
              <a:t> C olan 14,4521 gram ağırlığındaki cıva sütununun  elektrik gerilimine karşı gösterdiği direnç 1 Ohm’dur  </a:t>
            </a:r>
            <a:r>
              <a:rPr lang="tr-TR" altLang="tr-TR" sz="2400" b="0">
                <a:solidFill>
                  <a:srgbClr val="FFFF00"/>
                </a:solidFill>
              </a:rPr>
              <a:t>İnsanın ortalama direnci 1000</a:t>
            </a:r>
            <a:r>
              <a:rPr lang="el-GR" altLang="tr-TR" sz="2400" b="0">
                <a:solidFill>
                  <a:srgbClr val="FFFF00"/>
                </a:solidFill>
                <a:latin typeface="Arial" panose="020B0604020202020204" pitchFamily="34" charset="0"/>
              </a:rPr>
              <a:t> Ω</a:t>
            </a:r>
            <a:endParaRPr lang="tr-TR" altLang="tr-TR" sz="2400" b="0">
              <a:solidFill>
                <a:srgbClr val="FFFF00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Elektrik Gerilimi ( Volt ) (V.) </a:t>
            </a:r>
            <a:r>
              <a:rPr lang="tr-TR" altLang="tr-TR" sz="1400" b="0" u="sng">
                <a:solidFill>
                  <a:srgbClr val="FFFFFF"/>
                </a:solidFill>
                <a:latin typeface="Arial" panose="020B0604020202020204" pitchFamily="34" charset="0"/>
              </a:rPr>
              <a:t>(su örneği)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>
                <a:solidFill>
                  <a:srgbClr val="FFFFFF"/>
                </a:solidFill>
                <a:cs typeface="Times New Roman" panose="02020603050405020304" pitchFamily="18" charset="0"/>
              </a:rPr>
              <a:t>Potansiyel farkı (Elektronlar üzerindeki basınç) (elektromotor kuvveti)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000" b="0">
                <a:solidFill>
                  <a:srgbClr val="FFFFFF"/>
                </a:solidFill>
                <a:cs typeface="Times New Roman" panose="02020603050405020304" pitchFamily="18" charset="0"/>
              </a:rPr>
              <a:t>1 ohm luk bir direnç üzerinden 1 Amper geçiren potansiyel farkı 1 Volttur</a:t>
            </a:r>
          </a:p>
          <a:p>
            <a:pPr eaLnBrk="1" hangingPunct="1"/>
            <a:endParaRPr lang="tr-TR" altLang="tr-TR" sz="800" u="sng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000250" y="333375"/>
            <a:ext cx="5545138" cy="584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FF"/>
                </a:solidFill>
              </a:rPr>
              <a:t>Elektrikte kullanılan birimleri</a:t>
            </a:r>
            <a:endParaRPr lang="en-US" altLang="tr-TR" sz="3200">
              <a:solidFill>
                <a:srgbClr val="FFFFFF"/>
              </a:solidFill>
            </a:endParaRPr>
          </a:p>
        </p:txBody>
      </p:sp>
      <p:sp>
        <p:nvSpPr>
          <p:cNvPr id="149508" name="6 Metin kutusu"/>
          <p:cNvSpPr txBox="1">
            <a:spLocks noChangeArrowheads="1"/>
          </p:cNvSpPr>
          <p:nvPr/>
        </p:nvSpPr>
        <p:spPr bwMode="auto">
          <a:xfrm>
            <a:off x="144463" y="4675188"/>
            <a:ext cx="827087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600">
                <a:solidFill>
                  <a:srgbClr val="000066"/>
                </a:solidFill>
              </a:rPr>
              <a:t>2 Ders</a:t>
            </a:r>
          </a:p>
        </p:txBody>
      </p:sp>
      <p:sp>
        <p:nvSpPr>
          <p:cNvPr id="149509" name="Metin kutusu 6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III-6067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3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3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3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1042988" y="1928813"/>
            <a:ext cx="79914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İletken madde</a:t>
            </a: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Elektron geçişine zorluk göstermeyen malzemeler. (serbest elektronların fazlalığı geçirgenliği  arttırır)</a:t>
            </a:r>
          </a:p>
          <a:p>
            <a:pPr eaLnBrk="1" hangingPunct="1"/>
            <a:endParaRPr lang="tr-TR" altLang="tr-TR" sz="800" i="1">
              <a:solidFill>
                <a:srgbClr val="FFFFFF"/>
              </a:solidFill>
            </a:endParaRPr>
          </a:p>
          <a:p>
            <a:pPr eaLnBrk="1" hangingPunct="1"/>
            <a:r>
              <a:rPr lang="tr-TR" altLang="tr-TR" sz="1800" i="1">
                <a:solidFill>
                  <a:srgbClr val="FFFFFF"/>
                </a:solidFill>
                <a:sym typeface="Symbol" panose="05050102010706020507" pitchFamily="18" charset="2"/>
              </a:rPr>
              <a:t></a:t>
            </a:r>
            <a:r>
              <a:rPr lang="tr-TR" altLang="tr-TR" sz="1800" i="1">
                <a:solidFill>
                  <a:srgbClr val="FFFFFF"/>
                </a:solidFill>
              </a:rPr>
              <a:t>= Öz direnç =1/K</a:t>
            </a:r>
            <a:r>
              <a:rPr lang="tr-TR" altLang="tr-TR" sz="1800" b="0" i="1">
                <a:solidFill>
                  <a:srgbClr val="FFFFFF"/>
                </a:solidFill>
              </a:rPr>
              <a:t> (</a:t>
            </a:r>
            <a:r>
              <a:rPr lang="tr-TR" altLang="tr-TR" sz="1800">
                <a:solidFill>
                  <a:srgbClr val="FFFFFF"/>
                </a:solidFill>
              </a:rPr>
              <a:t>ohm.mm</a:t>
            </a:r>
            <a:r>
              <a:rPr lang="tr-TR" altLang="tr-TR" sz="1800" baseline="30000">
                <a:solidFill>
                  <a:srgbClr val="FFFFFF"/>
                </a:solidFill>
              </a:rPr>
              <a:t>2 </a:t>
            </a:r>
            <a:r>
              <a:rPr lang="tr-TR" altLang="tr-TR" sz="1800">
                <a:solidFill>
                  <a:srgbClr val="FFFFFF"/>
                </a:solidFill>
              </a:rPr>
              <a:t>20</a:t>
            </a:r>
            <a:r>
              <a:rPr lang="tr-TR" altLang="tr-TR" sz="1800" baseline="30000">
                <a:solidFill>
                  <a:srgbClr val="FFFFFF"/>
                </a:solidFill>
              </a:rPr>
              <a:t>0</a:t>
            </a:r>
            <a:r>
              <a:rPr lang="tr-TR" altLang="tr-TR" sz="1800">
                <a:solidFill>
                  <a:srgbClr val="FFFFFF"/>
                </a:solidFill>
              </a:rPr>
              <a:t>C/m</a:t>
            </a:r>
            <a:r>
              <a:rPr lang="tr-TR" altLang="tr-TR" sz="1800" b="0" i="1">
                <a:solidFill>
                  <a:srgbClr val="FFFFFF"/>
                </a:solidFill>
              </a:rPr>
              <a:t>) </a:t>
            </a:r>
            <a:r>
              <a:rPr lang="tr-TR" altLang="tr-TR" sz="1800" b="0">
                <a:solidFill>
                  <a:srgbClr val="FFFFFF"/>
                </a:solidFill>
              </a:rPr>
              <a:t>(Cu </a:t>
            </a:r>
            <a:r>
              <a:rPr lang="tr-TR" altLang="tr-TR" sz="1800" i="1">
                <a:solidFill>
                  <a:srgbClr val="FFFFFF"/>
                </a:solidFill>
                <a:sym typeface="Symbol" panose="05050102010706020507" pitchFamily="18" charset="2"/>
              </a:rPr>
              <a:t></a:t>
            </a:r>
            <a:r>
              <a:rPr lang="tr-TR" altLang="tr-TR" sz="1800" b="0">
                <a:solidFill>
                  <a:srgbClr val="FFFFFF"/>
                </a:solidFill>
              </a:rPr>
              <a:t>=0,0178)(Al </a:t>
            </a:r>
            <a:r>
              <a:rPr lang="tr-TR" altLang="tr-TR" sz="1800" i="1">
                <a:solidFill>
                  <a:srgbClr val="FFFFFF"/>
                </a:solidFill>
                <a:sym typeface="Symbol" panose="05050102010706020507" pitchFamily="18" charset="2"/>
              </a:rPr>
              <a:t></a:t>
            </a:r>
            <a:r>
              <a:rPr lang="tr-TR" altLang="tr-TR" sz="1800" b="0">
                <a:solidFill>
                  <a:srgbClr val="FFFFFF"/>
                </a:solidFill>
              </a:rPr>
              <a:t>=0,0294) </a:t>
            </a:r>
          </a:p>
          <a:p>
            <a:pPr eaLnBrk="1" hangingPunct="1"/>
            <a:r>
              <a:rPr lang="tr-TR" altLang="tr-TR" sz="1800" i="1">
                <a:solidFill>
                  <a:srgbClr val="FFFFFF"/>
                </a:solidFill>
              </a:rPr>
              <a:t>K= İletkenlik katsayısı (m/ohm. mm</a:t>
            </a:r>
            <a:r>
              <a:rPr lang="tr-TR" altLang="tr-TR" sz="1800" i="1" baseline="30000">
                <a:solidFill>
                  <a:srgbClr val="FFFFFF"/>
                </a:solidFill>
              </a:rPr>
              <a:t>2 </a:t>
            </a:r>
            <a:r>
              <a:rPr lang="tr-TR" altLang="tr-TR" sz="1800" i="1">
                <a:solidFill>
                  <a:srgbClr val="FFFFFF"/>
                </a:solidFill>
              </a:rPr>
              <a:t>20</a:t>
            </a:r>
            <a:r>
              <a:rPr lang="tr-TR" altLang="tr-TR" sz="1800" i="1" baseline="30000">
                <a:solidFill>
                  <a:srgbClr val="FFFFFF"/>
                </a:solidFill>
              </a:rPr>
              <a:t>0</a:t>
            </a:r>
            <a:r>
              <a:rPr lang="tr-TR" altLang="tr-TR" sz="1800" i="1">
                <a:solidFill>
                  <a:srgbClr val="FFFFFF"/>
                </a:solidFill>
              </a:rPr>
              <a:t>C ) </a:t>
            </a:r>
          </a:p>
          <a:p>
            <a:pPr eaLnBrk="1" hangingPunct="1"/>
            <a:r>
              <a:rPr lang="tr-TR" altLang="tr-TR" sz="1800" i="1">
                <a:solidFill>
                  <a:srgbClr val="FFFFFF"/>
                </a:solidFill>
              </a:rPr>
              <a:t>( Bakır Cu - K=56) ( Alüminyum Al-  K=34,8)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tr-TR" altLang="tr-TR" sz="1800" b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tr-TR" altLang="tr-TR" sz="2400" u="sng">
                <a:solidFill>
                  <a:srgbClr val="FFFFFF"/>
                </a:solidFill>
                <a:latin typeface="Arial" panose="020B0604020202020204" pitchFamily="34" charset="0"/>
              </a:rPr>
              <a:t>Yalıtkan madde</a:t>
            </a: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Elektron geçişlerine karşı direnç gösteren  maddelere yalıtkan madde denir.  (her yalıtkan maddenin elektriğe karşı  gösterdiği  direnç farklıdır)  </a:t>
            </a: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Her malzemenin delinme gerilimi faklıdır, </a:t>
            </a:r>
            <a:r>
              <a:rPr lang="tr-TR" altLang="tr-TR" sz="1600" b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r>
              <a:rPr lang="tr-TR" altLang="tr-TR" sz="1600" b="0" baseline="-25000">
                <a:solidFill>
                  <a:srgbClr val="FFFFFF"/>
                </a:solidFill>
                <a:latin typeface="Tahoma" panose="020B0604030504040204" pitchFamily="34" charset="0"/>
              </a:rPr>
              <a:t>d</a:t>
            </a:r>
            <a:r>
              <a:rPr lang="tr-TR" altLang="tr-TR" sz="1600" b="0">
                <a:solidFill>
                  <a:srgbClr val="FFFFFF"/>
                </a:solidFill>
                <a:latin typeface="Tahoma" panose="020B0604030504040204" pitchFamily="34" charset="0"/>
              </a:rPr>
              <a:t>  ile gösterilir. </a:t>
            </a:r>
          </a:p>
          <a:p>
            <a:pPr eaLnBrk="1" hangingPunct="1"/>
            <a:r>
              <a:rPr lang="tr-TR" altLang="tr-TR" sz="1600" b="0">
                <a:solidFill>
                  <a:srgbClr val="FFFFFF"/>
                </a:solidFill>
                <a:latin typeface="Tahoma" panose="020B0604030504040204" pitchFamily="34" charset="0"/>
              </a:rPr>
              <a:t>Delinme gerilimi birimi  E</a:t>
            </a:r>
            <a:r>
              <a:rPr lang="tr-TR" altLang="tr-TR" sz="1600" b="0" baseline="-25000">
                <a:solidFill>
                  <a:srgbClr val="FFFFFF"/>
                </a:solidFill>
                <a:latin typeface="Tahoma" panose="020B0604030504040204" pitchFamily="34" charset="0"/>
              </a:rPr>
              <a:t>d</a:t>
            </a:r>
            <a:r>
              <a:rPr lang="tr-TR" altLang="tr-TR" sz="1600" b="0">
                <a:solidFill>
                  <a:srgbClr val="FFFFFF"/>
                </a:solidFill>
                <a:latin typeface="Tahoma" panose="020B0604030504040204" pitchFamily="34" charset="0"/>
              </a:rPr>
              <a:t>   kV/cm dir</a:t>
            </a:r>
          </a:p>
          <a:p>
            <a:pPr eaLnBrk="1" hangingPunct="1"/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  <a:r>
              <a:rPr lang="tr-TR" altLang="tr-TR" sz="1800">
                <a:solidFill>
                  <a:srgbClr val="FFFFFF"/>
                </a:solidFill>
              </a:rPr>
              <a:t>Hava || 30,000 V/cm,     Kağıt || 160,000 V/cm ,    Cam) || 140,000 V/cm </a:t>
            </a:r>
          </a:p>
          <a:p>
            <a:pPr eaLnBrk="1" hangingPunct="1"/>
            <a:r>
              <a:rPr lang="tr-TR" altLang="tr-TR" sz="1800">
                <a:solidFill>
                  <a:srgbClr val="FFFFFF"/>
                </a:solidFill>
              </a:rPr>
              <a:t> Silikon || 150,000 V/cm,     Teflon || 600,000 V/cm </a:t>
            </a:r>
            <a:endParaRPr lang="tr-TR" altLang="tr-TR" sz="1800" b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endParaRPr lang="tr-TR" altLang="tr-TR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2000250" y="333375"/>
            <a:ext cx="5545138" cy="588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FF"/>
                </a:solidFill>
              </a:rPr>
              <a:t>Elektrikte kullanılan birimleri</a:t>
            </a:r>
            <a:endParaRPr lang="en-US" altLang="tr-TR" sz="3200">
              <a:solidFill>
                <a:srgbClr val="FFFFFF"/>
              </a:solidFill>
            </a:endParaRPr>
          </a:p>
        </p:txBody>
      </p:sp>
      <p:sp>
        <p:nvSpPr>
          <p:cNvPr id="151556" name="Metin kutusu 5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III-61/67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3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39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3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39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39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468313" y="1557338"/>
            <a:ext cx="8424862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     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Ohm kanunu                          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(U=I x R )  Volt =Amper x ohm</a:t>
            </a:r>
          </a:p>
          <a:p>
            <a:pPr eaLnBrk="1" hangingPunct="1"/>
            <a:endParaRPr lang="tr-TR" altLang="tr-TR" sz="800" b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     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DC Güç bağlantısı                  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(N=U x I) Wat = Volt x Amper  </a:t>
            </a:r>
            <a:r>
              <a:rPr lang="tr-TR" altLang="tr-TR" sz="2000" b="0">
                <a:solidFill>
                  <a:srgbClr val="FFFF00"/>
                </a:solidFill>
                <a:latin typeface="Arial" panose="020B0604020202020204" pitchFamily="34" charset="0"/>
              </a:rPr>
              <a:t>N=RxI</a:t>
            </a:r>
            <a:r>
              <a:rPr lang="tr-TR" altLang="tr-TR" sz="2000" b="0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tr-TR" altLang="tr-TR" sz="800" u="sng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  <a:latin typeface="Arial" panose="020B0604020202020204" pitchFamily="34" charset="0"/>
              </a:rPr>
              <a:t>     </a:t>
            </a:r>
            <a:r>
              <a:rPr lang="tr-TR" altLang="tr-TR" sz="1400" b="0">
                <a:solidFill>
                  <a:srgbClr val="FFFFFF"/>
                </a:solidFill>
                <a:latin typeface="Arial" panose="020B0604020202020204" pitchFamily="34" charset="0"/>
              </a:rPr>
              <a:t>Üç fazlı indüktif güç bağlantısı       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N= 1.73 x U x I x Cos₰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 			 N=Wat, U=Volt, I=Amper, Cos₰=Güç faktörü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  <a:latin typeface="Arial" panose="020B0604020202020204" pitchFamily="34" charset="0"/>
              </a:rPr>
              <a:t>      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Gerilim düşümü formülü        </a:t>
            </a:r>
            <a:r>
              <a:rPr lang="tr-TR" altLang="tr-TR" sz="2000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  <a:r>
              <a:rPr lang="tr-TR" altLang="tr-TR" sz="2000" baseline="-250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= (2 x L x I) / (K x s)       </a:t>
            </a:r>
            <a:r>
              <a:rPr lang="tr-TR" altLang="tr-TR" sz="1800" b="0">
                <a:solidFill>
                  <a:srgbClr val="FFFFFF"/>
                </a:solidFill>
                <a:latin typeface="Arial" panose="020B0604020202020204" pitchFamily="34" charset="0"/>
              </a:rPr>
              <a:t>K=56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1600" b="0">
                <a:solidFill>
                  <a:srgbClr val="FFFFFF"/>
                </a:solidFill>
              </a:rPr>
              <a:t>         Gerilim düşümü formülü             </a:t>
            </a:r>
            <a:r>
              <a:rPr lang="tr-TR" altLang="tr-TR" sz="2800">
                <a:solidFill>
                  <a:srgbClr val="FFFFFF"/>
                </a:solidFill>
              </a:rPr>
              <a:t>s </a:t>
            </a:r>
            <a:r>
              <a:rPr lang="tr-TR" altLang="tr-TR" sz="2400">
                <a:solidFill>
                  <a:srgbClr val="FFFFFF"/>
                </a:solidFill>
              </a:rPr>
              <a:t>= (2 x L x I) / (K x Ud)</a:t>
            </a:r>
            <a:r>
              <a:rPr lang="tr-TR" altLang="tr-TR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tr-TR" altLang="tr-TR" sz="800" b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         U</a:t>
            </a:r>
            <a:r>
              <a:rPr lang="tr-TR" altLang="tr-TR" sz="1600" b="0" baseline="-25000">
                <a:solidFill>
                  <a:srgbClr val="FFFFFF"/>
                </a:solidFill>
                <a:latin typeface="Arial" panose="020B0604020202020204" pitchFamily="34" charset="0"/>
              </a:rPr>
              <a:t>d 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= gerilim düşümü (V), L=mesafe (m.), K=İletkenlik katsayısı. S=iletken kesiti (mm</a:t>
            </a:r>
            <a:r>
              <a:rPr lang="tr-TR" altLang="tr-TR" sz="1600" b="0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          Jul kanunu (Kalori)               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Q= 0,24 x R x I</a:t>
            </a:r>
            <a:r>
              <a:rPr lang="tr-TR" altLang="tr-TR" sz="2400" baseline="30000">
                <a:solidFill>
                  <a:srgbClr val="FFFFFF"/>
                </a:solidFill>
                <a:latin typeface="Arial" panose="020B0604020202020204" pitchFamily="34" charset="0"/>
              </a:rPr>
              <a:t>2  </a:t>
            </a:r>
            <a:r>
              <a:rPr lang="tr-TR" altLang="tr-TR" sz="2400">
                <a:solidFill>
                  <a:srgbClr val="FFFFFF"/>
                </a:solidFill>
                <a:latin typeface="Arial" panose="020B0604020202020204" pitchFamily="34" charset="0"/>
              </a:rPr>
              <a:t>x t  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altLang="tr-TR" sz="2400" b="0">
                <a:solidFill>
                  <a:srgbClr val="FFFFFF"/>
                </a:solidFill>
                <a:latin typeface="Arial" panose="020B0604020202020204" pitchFamily="34" charset="0"/>
              </a:rPr>
              <a:t>       </a:t>
            </a:r>
            <a:r>
              <a:rPr lang="tr-TR" altLang="tr-TR" sz="1600" b="0">
                <a:solidFill>
                  <a:srgbClr val="FFFFFF"/>
                </a:solidFill>
                <a:latin typeface="Arial" panose="020B0604020202020204" pitchFamily="34" charset="0"/>
              </a:rPr>
              <a:t>Q= kalori, R=ohm, I=amper, t=saniye</a:t>
            </a:r>
            <a:r>
              <a:rPr lang="tr-TR" altLang="tr-TR" sz="2400" b="0">
                <a:solidFill>
                  <a:srgbClr val="FFFFFF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476375" y="260350"/>
            <a:ext cx="6696075" cy="58578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>
                <a:solidFill>
                  <a:srgbClr val="FFFFFF"/>
                </a:solidFill>
              </a:rPr>
              <a:t>Elektrikte kullanılan bazı formüller</a:t>
            </a:r>
            <a:endParaRPr lang="en-US" altLang="tr-TR" sz="3200">
              <a:solidFill>
                <a:srgbClr val="FFFFFF"/>
              </a:solidFill>
            </a:endParaRPr>
          </a:p>
        </p:txBody>
      </p:sp>
      <p:sp>
        <p:nvSpPr>
          <p:cNvPr id="154628" name="Metin kutusu 5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III-63/67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3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3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3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3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3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39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39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39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107504" y="2026583"/>
            <a:ext cx="8928100" cy="2108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tr-TR" sz="8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tr-TR" sz="2400" dirty="0">
              <a:solidFill>
                <a:srgbClr val="0099CC"/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tr-TR" sz="2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altLang="tr-TR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ÖNERİ VE TAVSİYELER</a:t>
            </a:r>
            <a:endParaRPr lang="tr-TR" sz="24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96838" algn="ctr" eaLnBrk="1" hangingPunct="1">
              <a:lnSpc>
                <a:spcPct val="150000"/>
              </a:lnSpc>
              <a:spcBef>
                <a:spcPts val="600"/>
              </a:spcBef>
              <a:defRPr/>
            </a:pPr>
            <a:endParaRPr lang="tr-TR" sz="2400" b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0325" y="115888"/>
            <a:ext cx="6481763" cy="5847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000000"/>
                </a:solidFill>
              </a:rPr>
              <a:t>BÖLÜM</a:t>
            </a:r>
            <a:r>
              <a:rPr lang="tr-TR" altLang="tr-TR" sz="3200" b="0" dirty="0">
                <a:solidFill>
                  <a:srgbClr val="000000"/>
                </a:solidFill>
              </a:rPr>
              <a:t> 3</a:t>
            </a:r>
            <a:endParaRPr lang="en-US" altLang="tr-TR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7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Metin kutusu 2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III-67/67</a:t>
            </a:r>
          </a:p>
        </p:txBody>
      </p:sp>
      <p:pic>
        <p:nvPicPr>
          <p:cNvPr id="3" name="santiye_sef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88" y="857250"/>
            <a:ext cx="7849368" cy="556316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008231" y="6420412"/>
            <a:ext cx="697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30 Sn.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B2658C7-489D-64A6-2406-0DB06419D9FA}"/>
              </a:ext>
            </a:extLst>
          </p:cNvPr>
          <p:cNvSpPr txBox="1"/>
          <p:nvPr/>
        </p:nvSpPr>
        <p:spPr>
          <a:xfrm>
            <a:off x="3887676" y="26523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OYNATIN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D:\C3A-SUNUM\3-Sunum hazırlık dokümanları\New Picture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713"/>
            <a:ext cx="5256212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Metin kutusu 2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/>
              <a:t>III-65/67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D:\C3A-SUNUM\3-Sunum hazırlık dokümanları\New Pictur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25413"/>
            <a:ext cx="5616575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Metin kutusu 2"/>
          <p:cNvSpPr txBox="1">
            <a:spLocks noChangeArrowheads="1"/>
          </p:cNvSpPr>
          <p:nvPr/>
        </p:nvSpPr>
        <p:spPr bwMode="auto">
          <a:xfrm>
            <a:off x="-36513" y="549275"/>
            <a:ext cx="863601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400">
                <a:solidFill>
                  <a:srgbClr val="FFFFFF"/>
                </a:solidFill>
              </a:rPr>
              <a:t>III-67/67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>
            <a:spLocks noGrp="1"/>
          </p:cNvSpPr>
          <p:nvPr>
            <p:ph type="sldNum" sz="quarter" idx="10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1BD2B6-AC29-4658-BEFE-F7D7E4846938}" type="slidenum">
              <a:rPr kumimoji="0" lang="tr-TR" altLang="tr-T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79390" y="2528790"/>
            <a:ext cx="8964609" cy="4031873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Bakım öncesi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Tek başına çalışmama önlemini alınmalı,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Çalışma ortamının çevresinde önlem alınmalı,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İş müsaade belgesini talep edilmeli,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İş müsaade belgesindeki maddelerin kontrolleri yapılmalı,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Alınması gereken önlemlerin alındığı kontrol edilmeli,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Önlemlerin alındığına dair ilgililer bilgilendirilmeli.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FC3399C9-F711-4509-A22D-44E911A6FB8B}"/>
              </a:ext>
            </a:extLst>
          </p:cNvPr>
          <p:cNvGrpSpPr/>
          <p:nvPr/>
        </p:nvGrpSpPr>
        <p:grpSpPr>
          <a:xfrm>
            <a:off x="237281" y="1369091"/>
            <a:ext cx="8520024" cy="999112"/>
            <a:chOff x="237281" y="1369091"/>
            <a:chExt cx="8520024" cy="999112"/>
          </a:xfrm>
        </p:grpSpPr>
        <p:pic>
          <p:nvPicPr>
            <p:cNvPr id="9" name="Picture 4" descr="IN00217_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58"/>
            <a:stretch/>
          </p:blipFill>
          <p:spPr bwMode="auto">
            <a:xfrm>
              <a:off x="7848820" y="1403637"/>
              <a:ext cx="908485" cy="899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İçerik Yer Tutucusu 3" descr="http://www.alperweb.com/wp-content/uploads/2016/02/baskan.jp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269" y="1403444"/>
              <a:ext cx="978406" cy="899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Resim 11" descr="C:\Users\NI\AppData\Local\Microsoft\Windows\INetCache\Content.Word\emniyet_kemeri10a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04"/>
            <a:stretch/>
          </p:blipFill>
          <p:spPr bwMode="auto">
            <a:xfrm>
              <a:off x="237281" y="1380961"/>
              <a:ext cx="864121" cy="9678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9" descr="IMG_4476.jpg">
              <a:extLst>
                <a:ext uri="{FF2B5EF4-FFF2-40B4-BE49-F238E27FC236}">
                  <a16:creationId xmlns:a16="http://schemas.microsoft.com/office/drawing/2014/main" id="{B1248680-F830-4B8F-BE75-44239DE15E0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 t="12089" b="12089"/>
            <a:stretch>
              <a:fillRect/>
            </a:stretch>
          </p:blipFill>
          <p:spPr bwMode="auto">
            <a:xfrm>
              <a:off x="5368931" y="1369091"/>
              <a:ext cx="1204657" cy="910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D:\C4-FOTOGRAFLAR\FİRMALAR  I Güncel\54-Akçansa\Akçansa Çanakkale\IMG_1158.JPG">
              <a:extLst>
                <a:ext uri="{FF2B5EF4-FFF2-40B4-BE49-F238E27FC236}">
                  <a16:creationId xmlns:a16="http://schemas.microsoft.com/office/drawing/2014/main" id="{6640CD84-8F32-4AFA-8EC7-2D70CB7B9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7" t="32784" r="31395" b="24040"/>
            <a:stretch>
              <a:fillRect/>
            </a:stretch>
          </p:blipFill>
          <p:spPr bwMode="auto">
            <a:xfrm>
              <a:off x="4361625" y="1417165"/>
              <a:ext cx="869788" cy="9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0852DEA4-7E82-4F25-93FE-70C9998CF47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58" t="17687" r="1915" b="19835"/>
            <a:stretch/>
          </p:blipFill>
          <p:spPr bwMode="auto">
            <a:xfrm>
              <a:off x="2279977" y="1427536"/>
              <a:ext cx="879484" cy="875158"/>
            </a:xfrm>
            <a:prstGeom prst="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6" descr="IMG_7887.JPG">
              <a:extLst>
                <a:ext uri="{FF2B5EF4-FFF2-40B4-BE49-F238E27FC236}">
                  <a16:creationId xmlns:a16="http://schemas.microsoft.com/office/drawing/2014/main" id="{31280B55-D65D-4913-8D59-2FCDE2519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036" t="7111" b="19005"/>
            <a:stretch/>
          </p:blipFill>
          <p:spPr>
            <a:xfrm>
              <a:off x="3355883" y="1417786"/>
              <a:ext cx="926116" cy="9504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Resim 16" descr="C:\Users\NI\AppData\Local\Microsoft\Windows\INetCache\Content.Word\1-56-108-57359101-3-8e567e6f375-czbktz.jpg">
              <a:extLst>
                <a:ext uri="{FF2B5EF4-FFF2-40B4-BE49-F238E27FC236}">
                  <a16:creationId xmlns:a16="http://schemas.microsoft.com/office/drawing/2014/main" id="{5C18C624-B75A-4843-8556-8370F3CD73A0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214" y="1380961"/>
              <a:ext cx="1139983" cy="921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3EDF9770-F43C-4B24-96F9-B92C5C5F4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994" y="459609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ELEKTRİK BAKIM ÇALIŞMALARINDA İSG</a:t>
            </a:r>
          </a:p>
        </p:txBody>
      </p:sp>
    </p:spTree>
    <p:extLst>
      <p:ext uri="{BB962C8B-B14F-4D97-AF65-F5344CB8AC3E}">
        <p14:creationId xmlns:p14="http://schemas.microsoft.com/office/powerpoint/2010/main" val="4188579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Rectangle 3" descr="30%"/>
          <p:cNvSpPr>
            <a:spLocks noChangeArrowheads="1"/>
          </p:cNvSpPr>
          <p:nvPr/>
        </p:nvSpPr>
        <p:spPr bwMode="auto">
          <a:xfrm>
            <a:off x="1331913" y="620713"/>
            <a:ext cx="7127875" cy="91598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tr-TR" sz="2000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6915" name="Metin kutusu 1"/>
          <p:cNvSpPr txBox="1">
            <a:spLocks noChangeArrowheads="1"/>
          </p:cNvSpPr>
          <p:nvPr/>
        </p:nvSpPr>
        <p:spPr bwMode="auto">
          <a:xfrm>
            <a:off x="1042988" y="2133600"/>
            <a:ext cx="785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166916" name="Metin kutusu 1"/>
          <p:cNvSpPr txBox="1">
            <a:spLocks noChangeArrowheads="1"/>
          </p:cNvSpPr>
          <p:nvPr/>
        </p:nvSpPr>
        <p:spPr bwMode="auto">
          <a:xfrm>
            <a:off x="2051050" y="2565400"/>
            <a:ext cx="5976938" cy="2308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/>
              <a:t>Sizlere iş hayatınızda </a:t>
            </a:r>
          </a:p>
          <a:p>
            <a:pPr algn="ctr" eaLnBrk="1" hangingPunct="1"/>
            <a:r>
              <a:rPr lang="tr-TR" altLang="tr-TR"/>
              <a:t>ve </a:t>
            </a:r>
          </a:p>
          <a:p>
            <a:pPr algn="ctr" eaLnBrk="1" hangingPunct="1"/>
            <a:r>
              <a:rPr lang="tr-TR" altLang="tr-TR"/>
              <a:t>sınavlarınızda </a:t>
            </a:r>
          </a:p>
          <a:p>
            <a:pPr algn="ctr" eaLnBrk="1" hangingPunct="1"/>
            <a:r>
              <a:rPr lang="tr-TR" altLang="tr-TR"/>
              <a:t>başarılar dilerim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Slayt Numarası Yer Tutucusu"/>
          <p:cNvSpPr>
            <a:spLocks noGrp="1"/>
          </p:cNvSpPr>
          <p:nvPr>
            <p:ph type="sldNum" sz="quarter" idx="10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1BD2B6-AC29-4658-BEFE-F7D7E4846938}" type="slidenum">
              <a:rPr kumimoji="0" lang="tr-TR" altLang="tr-TR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altLang="tr-T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90383" y="1124680"/>
            <a:ext cx="901824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Bakım yapmak için 5 + 2 emniyet kuralını uygula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1679616" y="1338701"/>
            <a:ext cx="5981386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</a:t>
            </a:r>
            <a:r>
              <a:rPr kumimoji="0" lang="tr-TR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       </a:t>
            </a:r>
          </a:p>
          <a:p>
            <a:pPr marL="5318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	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Enerji şalterden kapatılmalı, </a:t>
            </a:r>
          </a:p>
          <a:p>
            <a:pPr marL="531813" marR="0" lvl="0" indent="-354013" algn="l" defTabSz="3556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	Şalterin kilitlenmesi yapılmalı, </a:t>
            </a:r>
          </a:p>
          <a:p>
            <a:pPr marL="531813" marR="0" lvl="0" indent="-354013" algn="l" defTabSz="3556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	«Hatta çalışan var» Uyarı levhası asılmalı, </a:t>
            </a:r>
          </a:p>
          <a:p>
            <a:pPr marL="531813" marR="0" lvl="0" indent="-354013" algn="l" defTabSz="3556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	Sigortalar çıkarılıp alınmalı, </a:t>
            </a:r>
          </a:p>
          <a:p>
            <a:pPr marL="635000" marR="0" lvl="0" indent="-457200" algn="l" defTabSz="3556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Herhangi bir kaçağa karşı bakım yapılacak hatların kısa devre yapılıp toprak irtibatı yapılmalı, </a:t>
            </a:r>
          </a:p>
          <a:p>
            <a:pPr marL="635000" marR="0" lvl="0" indent="-457200" algn="l" defTabSz="3556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Kapasitif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yük varsa boşaltılmalı,</a:t>
            </a:r>
          </a:p>
          <a:p>
            <a:pPr marL="635000" marR="0" lvl="0" indent="-457200" algn="l" defTabSz="3556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Ters besleme var mı? kontrolü yapılmalı,</a:t>
            </a:r>
          </a:p>
          <a:p>
            <a:pPr marL="177800" marR="0" lvl="0" indent="0" algn="l" defTabSz="3556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Sonra geniş bakım işlemlerine geçilmeli.</a:t>
            </a:r>
          </a:p>
          <a:p>
            <a:pPr marL="177800" marR="0" lvl="0" indent="0" algn="l" defTabSz="3556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5" name="Grup 34">
            <a:extLst>
              <a:ext uri="{FF2B5EF4-FFF2-40B4-BE49-F238E27FC236}">
                <a16:creationId xmlns:a16="http://schemas.microsoft.com/office/drawing/2014/main" id="{F98C3CFC-9E9C-424C-9232-CB3D8AB1BA27}"/>
              </a:ext>
            </a:extLst>
          </p:cNvPr>
          <p:cNvGrpSpPr/>
          <p:nvPr/>
        </p:nvGrpSpPr>
        <p:grpSpPr>
          <a:xfrm>
            <a:off x="7519073" y="4742268"/>
            <a:ext cx="1584096" cy="1556265"/>
            <a:chOff x="7519073" y="4742268"/>
            <a:chExt cx="1584096" cy="1556265"/>
          </a:xfrm>
        </p:grpSpPr>
        <p:pic>
          <p:nvPicPr>
            <p:cNvPr id="21" name="Resim 20" descr="C:\Users\NI\AppData\Local\Microsoft\Windows\INetCache\Content.Word\1-56-108-57359101-3-8e567e6f375-czbktz.jpg">
              <a:extLst>
                <a:ext uri="{FF2B5EF4-FFF2-40B4-BE49-F238E27FC236}">
                  <a16:creationId xmlns:a16="http://schemas.microsoft.com/office/drawing/2014/main" id="{E63F65A8-0024-427D-A956-65842DA13DE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073" y="4742268"/>
              <a:ext cx="1584096" cy="1492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AEB71B9-1BEB-442D-A31E-CC04F6549380}"/>
                </a:ext>
              </a:extLst>
            </p:cNvPr>
            <p:cNvSpPr/>
            <p:nvPr/>
          </p:nvSpPr>
          <p:spPr bwMode="auto">
            <a:xfrm>
              <a:off x="7707004" y="5473365"/>
              <a:ext cx="1218771" cy="8251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80BFE2F1-34D7-4700-AD9F-E1E621F7B5AE}"/>
              </a:ext>
            </a:extLst>
          </p:cNvPr>
          <p:cNvGrpSpPr/>
          <p:nvPr/>
        </p:nvGrpSpPr>
        <p:grpSpPr>
          <a:xfrm>
            <a:off x="7471468" y="3198208"/>
            <a:ext cx="1559102" cy="1437050"/>
            <a:chOff x="7519074" y="3217695"/>
            <a:chExt cx="1559102" cy="1437050"/>
          </a:xfrm>
        </p:grpSpPr>
        <p:pic>
          <p:nvPicPr>
            <p:cNvPr id="20" name="Picture 9" descr="IMG_4476.jpg">
              <a:extLst>
                <a:ext uri="{FF2B5EF4-FFF2-40B4-BE49-F238E27FC236}">
                  <a16:creationId xmlns:a16="http://schemas.microsoft.com/office/drawing/2014/main" id="{752D9253-A9A7-41E2-B0CC-2584D79E355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/>
            <a:srcRect t="12089" b="12089"/>
            <a:stretch>
              <a:fillRect/>
            </a:stretch>
          </p:blipFill>
          <p:spPr bwMode="auto">
            <a:xfrm>
              <a:off x="7611078" y="3217695"/>
              <a:ext cx="1433140" cy="143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A343896-E9B4-409C-8925-BAAFD626E733}"/>
                </a:ext>
              </a:extLst>
            </p:cNvPr>
            <p:cNvSpPr/>
            <p:nvPr/>
          </p:nvSpPr>
          <p:spPr bwMode="auto">
            <a:xfrm>
              <a:off x="7519074" y="3284979"/>
              <a:ext cx="1559102" cy="136976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507E28BA-75FE-43AC-91AB-DEF534238A4D}"/>
              </a:ext>
            </a:extLst>
          </p:cNvPr>
          <p:cNvGrpSpPr/>
          <p:nvPr/>
        </p:nvGrpSpPr>
        <p:grpSpPr>
          <a:xfrm>
            <a:off x="268007" y="1898972"/>
            <a:ext cx="1423593" cy="974725"/>
            <a:chOff x="268007" y="1898972"/>
            <a:chExt cx="1423593" cy="974725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21F535C8-E5C0-4102-9CEA-4D6458DF3B74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07" t="26731" r="24662" b="14490"/>
            <a:stretch/>
          </p:blipFill>
          <p:spPr bwMode="auto">
            <a:xfrm>
              <a:off x="268007" y="1898972"/>
              <a:ext cx="1343025" cy="974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A124F8-DCAE-4AFD-9ED0-BBD88583FB66}"/>
                </a:ext>
              </a:extLst>
            </p:cNvPr>
            <p:cNvSpPr/>
            <p:nvPr/>
          </p:nvSpPr>
          <p:spPr bwMode="auto">
            <a:xfrm>
              <a:off x="472829" y="1973751"/>
              <a:ext cx="1218771" cy="8251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EE32263E-9DEE-49EB-A09D-5CD6F052C803}"/>
              </a:ext>
            </a:extLst>
          </p:cNvPr>
          <p:cNvGrpSpPr/>
          <p:nvPr/>
        </p:nvGrpSpPr>
        <p:grpSpPr>
          <a:xfrm>
            <a:off x="7654519" y="1989460"/>
            <a:ext cx="1400838" cy="1036320"/>
            <a:chOff x="7654519" y="1989460"/>
            <a:chExt cx="1400838" cy="1036320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935D0637-C0C7-4D25-B89F-85880965C80A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58" t="17687" r="1915" b="19835"/>
            <a:stretch/>
          </p:blipFill>
          <p:spPr bwMode="auto">
            <a:xfrm>
              <a:off x="7654519" y="1989460"/>
              <a:ext cx="1343025" cy="1036320"/>
            </a:xfrm>
            <a:prstGeom prst="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2B428A1-E230-43B6-A5A7-F2336E942848}"/>
                </a:ext>
              </a:extLst>
            </p:cNvPr>
            <p:cNvSpPr/>
            <p:nvPr/>
          </p:nvSpPr>
          <p:spPr bwMode="auto">
            <a:xfrm>
              <a:off x="7836586" y="2020690"/>
              <a:ext cx="1218771" cy="8251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44D0744D-B38D-45EA-98AC-F6E45B1D9D04}"/>
              </a:ext>
            </a:extLst>
          </p:cNvPr>
          <p:cNvGrpSpPr/>
          <p:nvPr/>
        </p:nvGrpSpPr>
        <p:grpSpPr>
          <a:xfrm>
            <a:off x="268007" y="2995612"/>
            <a:ext cx="1344536" cy="1091730"/>
            <a:chOff x="268007" y="2995612"/>
            <a:chExt cx="1344536" cy="1091730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D0C6A4D2-C532-46C7-B9DE-AB133EBB6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07" y="3070390"/>
              <a:ext cx="1344536" cy="10169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F8A4D8-7356-4DE6-9D16-6C66BE7AF1CE}"/>
                </a:ext>
              </a:extLst>
            </p:cNvPr>
            <p:cNvSpPr/>
            <p:nvPr/>
          </p:nvSpPr>
          <p:spPr bwMode="auto">
            <a:xfrm>
              <a:off x="350181" y="2995612"/>
              <a:ext cx="1218771" cy="10825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2CE0C2EF-9FCF-457D-B279-A499BB3BFCAD}"/>
              </a:ext>
            </a:extLst>
          </p:cNvPr>
          <p:cNvGrpSpPr/>
          <p:nvPr/>
        </p:nvGrpSpPr>
        <p:grpSpPr>
          <a:xfrm>
            <a:off x="235220" y="4247897"/>
            <a:ext cx="1377323" cy="1378266"/>
            <a:chOff x="235220" y="4247897"/>
            <a:chExt cx="1377323" cy="1378266"/>
          </a:xfrm>
        </p:grpSpPr>
        <p:pic>
          <p:nvPicPr>
            <p:cNvPr id="19" name="Picture 6" descr="IMG_7887.JPG">
              <a:extLst>
                <a:ext uri="{FF2B5EF4-FFF2-40B4-BE49-F238E27FC236}">
                  <a16:creationId xmlns:a16="http://schemas.microsoft.com/office/drawing/2014/main" id="{517118F6-A734-4B23-9209-0E0A4FC94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36" t="7111" b="19005"/>
            <a:stretch/>
          </p:blipFill>
          <p:spPr>
            <a:xfrm>
              <a:off x="269518" y="4247897"/>
              <a:ext cx="1343025" cy="13782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127772-8395-4168-B3A1-22BC286CCBB3}"/>
                </a:ext>
              </a:extLst>
            </p:cNvPr>
            <p:cNvSpPr/>
            <p:nvPr/>
          </p:nvSpPr>
          <p:spPr bwMode="auto">
            <a:xfrm>
              <a:off x="235220" y="4348112"/>
              <a:ext cx="1218771" cy="10825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9B560D10-4E42-442B-9241-6FDABB37DBBF}"/>
              </a:ext>
            </a:extLst>
          </p:cNvPr>
          <p:cNvGrpSpPr/>
          <p:nvPr/>
        </p:nvGrpSpPr>
        <p:grpSpPr>
          <a:xfrm>
            <a:off x="35370" y="5805330"/>
            <a:ext cx="1766934" cy="764798"/>
            <a:chOff x="35370" y="5805330"/>
            <a:chExt cx="1766934" cy="764798"/>
          </a:xfrm>
        </p:grpSpPr>
        <p:pic>
          <p:nvPicPr>
            <p:cNvPr id="13" name="Resim 12" descr="C:\Users\NI\AppData\Local\Microsoft\Windows\INetCache\Content.Word\ABS-Emniyet-Kilidi-kz-920.jpg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" t="3536" r="3698" b="55145"/>
            <a:stretch/>
          </p:blipFill>
          <p:spPr bwMode="auto">
            <a:xfrm>
              <a:off x="252369" y="5896101"/>
              <a:ext cx="1439231" cy="555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CC1A1A4-E206-40A6-9FDE-DA0963D46E1C}"/>
                </a:ext>
              </a:extLst>
            </p:cNvPr>
            <p:cNvSpPr/>
            <p:nvPr/>
          </p:nvSpPr>
          <p:spPr bwMode="auto">
            <a:xfrm>
              <a:off x="35370" y="5805330"/>
              <a:ext cx="1766934" cy="76479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3A9197F7-D101-4725-8055-B80DAAB9F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35539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ELEKTRİK BAKIM ÇALIŞMALARINDA İSG</a:t>
            </a:r>
          </a:p>
        </p:txBody>
      </p:sp>
    </p:spTree>
    <p:extLst>
      <p:ext uri="{BB962C8B-B14F-4D97-AF65-F5344CB8AC3E}">
        <p14:creationId xmlns:p14="http://schemas.microsoft.com/office/powerpoint/2010/main" val="3018375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Metin kutusu 1"/>
          <p:cNvSpPr txBox="1">
            <a:spLocks noChangeArrowheads="1"/>
          </p:cNvSpPr>
          <p:nvPr/>
        </p:nvSpPr>
        <p:spPr bwMode="auto">
          <a:xfrm>
            <a:off x="179512" y="2691067"/>
            <a:ext cx="874799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3200" dirty="0">
                <a:solidFill>
                  <a:srgbClr val="FFFF00"/>
                </a:solidFill>
              </a:rPr>
              <a:t>Bakım Onarımda oluşabilecek tehlikeler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tr-TR" altLang="tr-TR" sz="3200" b="0" dirty="0"/>
              <a:t>İş müsaade belgesi kontrollerinin yapılmaması,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tr-TR" altLang="tr-TR" sz="3200" b="0" dirty="0"/>
              <a:t>Enerjinin kesilip önlem alınmaması</a:t>
            </a:r>
          </a:p>
          <a:p>
            <a:pPr marL="901700" lvl="2" eaLnBrk="1" hangingPunct="1"/>
            <a:r>
              <a:rPr lang="tr-TR" altLang="tr-TR" sz="2400" b="0" dirty="0"/>
              <a:t>İlgilileri uyarmama, Uyarı levhası asmama, kilitleme yapmama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tr-TR" altLang="tr-TR" sz="3200" b="0" dirty="0"/>
              <a:t>Hattaki </a:t>
            </a:r>
            <a:r>
              <a:rPr lang="tr-TR" altLang="tr-TR" sz="3200" b="0" dirty="0" err="1"/>
              <a:t>kapasitif</a:t>
            </a:r>
            <a:r>
              <a:rPr lang="tr-TR" altLang="tr-TR" sz="3200" b="0" dirty="0"/>
              <a:t> enerjinin boşaltılmaması,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tr-TR" altLang="tr-TR" sz="3200" b="0" dirty="0"/>
              <a:t>Çalışma ortamının çevresinde önlem alınmaması,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tr-TR" altLang="tr-TR" sz="3200" b="0" dirty="0"/>
              <a:t>Tek başına çalışması,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2452" y="1484784"/>
            <a:ext cx="69120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Bakım onarım</a:t>
            </a:r>
            <a:endParaRPr lang="tr-TR" altLang="tr-TR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4" descr="IN0021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0" y="1244702"/>
            <a:ext cx="1331639" cy="145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C884CF3-F2D2-4715-8823-4ABEFD56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35539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ELEKTRİK BAKIM ÇALIŞMALARINDA İSG</a:t>
            </a:r>
          </a:p>
        </p:txBody>
      </p:sp>
    </p:spTree>
    <p:extLst>
      <p:ext uri="{BB962C8B-B14F-4D97-AF65-F5344CB8AC3E}">
        <p14:creationId xmlns:p14="http://schemas.microsoft.com/office/powerpoint/2010/main" val="2562017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23850" y="3500438"/>
            <a:ext cx="8569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234008" y="908720"/>
            <a:ext cx="68407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7800" lvl="0" algn="ctr">
              <a:spcBef>
                <a:spcPts val="0"/>
              </a:spcBef>
              <a:defRPr/>
            </a:pPr>
            <a:r>
              <a:rPr lang="tr-TR" sz="2400" dirty="0">
                <a:ea typeface="Times New Roman" pitchFamily="18" charset="0"/>
                <a:cs typeface="Arial" pitchFamily="34" charset="0"/>
              </a:rPr>
              <a:t>Raylı sistem </a:t>
            </a:r>
            <a:r>
              <a:rPr lang="tr-TR" sz="2400" dirty="0" err="1">
                <a:ea typeface="Times New Roman" pitchFamily="18" charset="0"/>
                <a:cs typeface="Arial" pitchFamily="34" charset="0"/>
              </a:rPr>
              <a:t>katener</a:t>
            </a:r>
            <a:r>
              <a:rPr lang="tr-TR" sz="2400" dirty="0">
                <a:ea typeface="Times New Roman" pitchFamily="18" charset="0"/>
                <a:cs typeface="Arial" pitchFamily="34" charset="0"/>
              </a:rPr>
              <a:t> hatlarında önlemler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D222A03-B9E1-40CD-B734-7EC8F57A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27" y="188640"/>
            <a:ext cx="7639050" cy="52322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800" dirty="0">
                <a:solidFill>
                  <a:srgbClr val="FFFFFF"/>
                </a:solidFill>
              </a:rPr>
              <a:t>TEMAS GERİLİMİNE KARŞI KORUNMA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732F2C6-DD58-4CC3-BA3F-7A8DD611B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8382" r="-2097" b="-3394"/>
          <a:stretch/>
        </p:blipFill>
        <p:spPr bwMode="auto">
          <a:xfrm>
            <a:off x="4572000" y="1491516"/>
            <a:ext cx="2210742" cy="12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F4D5875-D684-4CFC-8994-26270DE2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0239"/>
          <a:stretch/>
        </p:blipFill>
        <p:spPr bwMode="auto">
          <a:xfrm>
            <a:off x="97653" y="2776278"/>
            <a:ext cx="775273" cy="39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9D8D5F4-E296-4BAB-8767-D9082333E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1" t="-404" r="-638" b="-1"/>
          <a:stretch/>
        </p:blipFill>
        <p:spPr bwMode="auto">
          <a:xfrm>
            <a:off x="6876256" y="1484784"/>
            <a:ext cx="1818515" cy="125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esim 13" descr="C:\Users\NI\AppData\Local\Microsoft\Windows\INetCache\Content.Word\Katenerelektrifikasyon.jpg">
            <a:extLst>
              <a:ext uri="{FF2B5EF4-FFF2-40B4-BE49-F238E27FC236}">
                <a16:creationId xmlns:a16="http://schemas.microsoft.com/office/drawing/2014/main" id="{D8F013A3-F1F1-4A36-8D84-B6116B36E2C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11726" b="12052"/>
          <a:stretch/>
        </p:blipFill>
        <p:spPr bwMode="auto">
          <a:xfrm>
            <a:off x="3052320" y="1489133"/>
            <a:ext cx="1440160" cy="1248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Resim 14" descr="gök, açık hava, nesne, vapur içeren bir resim&#10;&#10;Çok yüksek güvenilirlikle oluşturulmuş açıklama">
            <a:extLst>
              <a:ext uri="{FF2B5EF4-FFF2-40B4-BE49-F238E27FC236}">
                <a16:creationId xmlns:a16="http://schemas.microsoft.com/office/drawing/2014/main" id="{D542460F-7EC2-4F26-B954-72F65DBE4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5" y="1489133"/>
            <a:ext cx="2677468" cy="123453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EDA469E-6417-4250-BFFE-6802EBA43D9C}"/>
              </a:ext>
            </a:extLst>
          </p:cNvPr>
          <p:cNvSpPr txBox="1"/>
          <p:nvPr/>
        </p:nvSpPr>
        <p:spPr>
          <a:xfrm>
            <a:off x="1099123" y="2852936"/>
            <a:ext cx="7925590" cy="37548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46088" indent="-268288" algn="just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tr-TR" sz="2200" b="0" dirty="0">
                <a:ea typeface="Times New Roman" pitchFamily="18" charset="0"/>
                <a:cs typeface="Arial" pitchFamily="34" charset="0"/>
              </a:rPr>
              <a:t>çalışma alanı ortada kalacak şekilde harici topraklama, min. 2 ayrı noktadan yapılmalıdır. </a:t>
            </a:r>
          </a:p>
          <a:p>
            <a:pPr marL="177800" lvl="0" algn="just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tr-TR" sz="2200" b="0" dirty="0">
                <a:ea typeface="Times New Roman" pitchFamily="18" charset="0"/>
                <a:cs typeface="Arial" pitchFamily="34" charset="0"/>
              </a:rPr>
              <a:t>Öncelikle raylar</a:t>
            </a:r>
            <a:r>
              <a:rPr lang="tr-TR" sz="2200" b="0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ortak topraklanmalıdır. </a:t>
            </a:r>
            <a:endParaRPr lang="tr-TR" sz="2200" b="0" dirty="0">
              <a:solidFill>
                <a:srgbClr val="FFFFFF"/>
              </a:solidFill>
              <a:cs typeface="Arial" pitchFamily="34" charset="0"/>
            </a:endParaRPr>
          </a:p>
          <a:p>
            <a:pPr marL="450850" lvl="0" indent="-273050" algn="just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tr-TR" sz="2200" b="0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Harici topraklama hattı raya sabitlenmelidir</a:t>
            </a:r>
            <a:endParaRPr lang="tr-TR" sz="2200" b="0" dirty="0">
              <a:solidFill>
                <a:srgbClr val="FFFFFF"/>
              </a:solidFill>
              <a:cs typeface="Arial" pitchFamily="34" charset="0"/>
            </a:endParaRPr>
          </a:p>
          <a:p>
            <a:pPr marL="450850" lvl="0" indent="-273050" algn="just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tr-TR" sz="2200" b="0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Harici topraklama hattı isteka yardımıyla </a:t>
            </a:r>
            <a:r>
              <a:rPr lang="tr-TR" sz="2200" b="0" dirty="0" err="1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katener</a:t>
            </a:r>
            <a:r>
              <a:rPr lang="tr-TR" sz="2200" b="0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hattına bağlanmalıdır.</a:t>
            </a:r>
          </a:p>
          <a:p>
            <a:pPr marL="450850" lvl="0" indent="-273050" algn="just"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tr-TR" sz="2200" b="0" dirty="0" err="1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Katener</a:t>
            </a:r>
            <a:r>
              <a:rPr lang="tr-TR" sz="2200" b="0" dirty="0">
                <a:solidFill>
                  <a:srgbClr val="FFFFFF"/>
                </a:solidFill>
                <a:ea typeface="Times New Roman" pitchFamily="18" charset="0"/>
                <a:cs typeface="Arial" pitchFamily="34" charset="0"/>
              </a:rPr>
              <a:t> hattın bağlamak için uygun yükseklikte isteka ve uygun kelepçe seçilmelidir.</a:t>
            </a:r>
            <a:endParaRPr lang="tr-TR" sz="2200" b="0" dirty="0">
              <a:solidFill>
                <a:srgbClr val="000000"/>
              </a:solidFill>
              <a:cs typeface="Arial" pitchFamily="34" charset="0"/>
            </a:endParaRP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237119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71240" y="1084808"/>
            <a:ext cx="69120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Bakım onarım</a:t>
            </a:r>
            <a:endParaRPr lang="tr-TR" altLang="tr-TR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42507" y="295061"/>
            <a:ext cx="8172450" cy="66992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rgbClr val="FFFFFF"/>
                </a:solidFill>
              </a:rPr>
              <a:t>ELEKTRİK ÇALIŞMALARINDA İSG</a:t>
            </a:r>
          </a:p>
        </p:txBody>
      </p:sp>
      <p:pic>
        <p:nvPicPr>
          <p:cNvPr id="6" name="Picture 2" descr="msoD4DEE"/>
          <p:cNvPicPr>
            <a:picLocks noChangeAspect="1" noChangeArrowheads="1"/>
          </p:cNvPicPr>
          <p:nvPr/>
        </p:nvPicPr>
        <p:blipFill>
          <a:blip r:embed="rId3">
            <a:lum bright="-54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51923" r="7793"/>
          <a:stretch>
            <a:fillRect/>
          </a:stretch>
        </p:blipFill>
        <p:spPr bwMode="auto">
          <a:xfrm>
            <a:off x="1157604" y="1893232"/>
            <a:ext cx="4255986" cy="20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so654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32" y="1862230"/>
            <a:ext cx="2786773" cy="208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msoD4DEE"/>
          <p:cNvPicPr>
            <a:picLocks noChangeAspect="1" noChangeArrowheads="1"/>
          </p:cNvPicPr>
          <p:nvPr/>
        </p:nvPicPr>
        <p:blipFill>
          <a:blip r:embed="rId3">
            <a:lum bright="-54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r="8604" b="52245"/>
          <a:stretch>
            <a:fillRect/>
          </a:stretch>
        </p:blipFill>
        <p:spPr bwMode="auto">
          <a:xfrm>
            <a:off x="1159782" y="4170239"/>
            <a:ext cx="4253808" cy="240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mso4ADB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5"/>
          <a:stretch>
            <a:fillRect/>
          </a:stretch>
        </p:blipFill>
        <p:spPr bwMode="auto">
          <a:xfrm>
            <a:off x="5917300" y="4160567"/>
            <a:ext cx="2779605" cy="22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31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18477</TotalTime>
  <Words>3077</Words>
  <Application>Microsoft Office PowerPoint</Application>
  <PresentationFormat>Ekran Gösterisi (4:3)</PresentationFormat>
  <Paragraphs>559</Paragraphs>
  <Slides>50</Slides>
  <Notes>38</Notes>
  <HiddenSlides>0</HiddenSlides>
  <MMClips>3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4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63" baseType="lpstr">
      <vt:lpstr>Arial</vt:lpstr>
      <vt:lpstr>Calibri</vt:lpstr>
      <vt:lpstr>Cambria Math</vt:lpstr>
      <vt:lpstr>Symbol</vt:lpstr>
      <vt:lpstr>Tahoma</vt:lpstr>
      <vt:lpstr>Times New Roman</vt:lpstr>
      <vt:lpstr>Verdana</vt:lpstr>
      <vt:lpstr>Wingdings</vt:lpstr>
      <vt:lpstr>Shimmer</vt:lpstr>
      <vt:lpstr>4_Shimmer</vt:lpstr>
      <vt:lpstr>10_Shimmer</vt:lpstr>
      <vt:lpstr>2_Shimmer</vt:lpstr>
      <vt:lpstr>Bit Eşlem Resmi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hitayguner</dc:creator>
  <cp:lastModifiedBy>Nurdoğan İnci</cp:lastModifiedBy>
  <cp:revision>947</cp:revision>
  <dcterms:created xsi:type="dcterms:W3CDTF">2007-03-31T15:55:48Z</dcterms:created>
  <dcterms:modified xsi:type="dcterms:W3CDTF">2024-02-10T09:04:23Z</dcterms:modified>
</cp:coreProperties>
</file>