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4"/>
  </p:notesMasterIdLst>
  <p:handoutMasterIdLst>
    <p:handoutMasterId r:id="rId45"/>
  </p:handoutMasterIdLst>
  <p:sldIdLst>
    <p:sldId id="682" r:id="rId2"/>
    <p:sldId id="1045" r:id="rId3"/>
    <p:sldId id="1047" r:id="rId4"/>
    <p:sldId id="1070" r:id="rId5"/>
    <p:sldId id="760" r:id="rId6"/>
    <p:sldId id="1080" r:id="rId7"/>
    <p:sldId id="765" r:id="rId8"/>
    <p:sldId id="1072" r:id="rId9"/>
    <p:sldId id="754" r:id="rId10"/>
    <p:sldId id="828" r:id="rId11"/>
    <p:sldId id="752" r:id="rId12"/>
    <p:sldId id="756" r:id="rId13"/>
    <p:sldId id="1071" r:id="rId14"/>
    <p:sldId id="1078" r:id="rId15"/>
    <p:sldId id="691" r:id="rId16"/>
    <p:sldId id="1000" r:id="rId17"/>
    <p:sldId id="769" r:id="rId18"/>
    <p:sldId id="768" r:id="rId19"/>
    <p:sldId id="833" r:id="rId20"/>
    <p:sldId id="1079" r:id="rId21"/>
    <p:sldId id="829" r:id="rId22"/>
    <p:sldId id="1009" r:id="rId23"/>
    <p:sldId id="1033" r:id="rId24"/>
    <p:sldId id="1006" r:id="rId25"/>
    <p:sldId id="1001" r:id="rId26"/>
    <p:sldId id="1073" r:id="rId27"/>
    <p:sldId id="775" r:id="rId28"/>
    <p:sldId id="1054" r:id="rId29"/>
    <p:sldId id="1074" r:id="rId30"/>
    <p:sldId id="1075" r:id="rId31"/>
    <p:sldId id="1053" r:id="rId32"/>
    <p:sldId id="882" r:id="rId33"/>
    <p:sldId id="1056" r:id="rId34"/>
    <p:sldId id="1076" r:id="rId35"/>
    <p:sldId id="1026" r:id="rId36"/>
    <p:sldId id="1077" r:id="rId37"/>
    <p:sldId id="778" r:id="rId38"/>
    <p:sldId id="779" r:id="rId39"/>
    <p:sldId id="780" r:id="rId40"/>
    <p:sldId id="1002" r:id="rId41"/>
    <p:sldId id="1048" r:id="rId42"/>
    <p:sldId id="1082" r:id="rId4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CC"/>
    <a:srgbClr val="000066"/>
    <a:srgbClr val="FF0000"/>
    <a:srgbClr val="008000"/>
    <a:srgbClr val="FF5050"/>
    <a:srgbClr val="990033"/>
    <a:srgbClr val="0033CC"/>
    <a:srgbClr val="9966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45" autoAdjust="0"/>
  </p:normalViewPr>
  <p:slideViewPr>
    <p:cSldViewPr>
      <p:cViewPr varScale="1">
        <p:scale>
          <a:sx n="69" d="100"/>
          <a:sy n="69" d="100"/>
        </p:scale>
        <p:origin x="13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06DC90-6325-41E5-BEA7-8C894C317AC1}" type="datetimeFigureOut">
              <a:rPr lang="tr-TR"/>
              <a:pPr>
                <a:defRPr/>
              </a:pPr>
              <a:t>10.02.2024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C5C259-E67D-4922-9702-74FC77D54FF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43A504-963D-4AD8-BFD0-5F54353C35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230F0-607A-446B-8DB0-3F67931B5ADC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230F0-607A-446B-8DB0-3F67931B5ADC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9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983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45C44393-C5DA-46EE-9422-2673F887443F}" type="slidenum">
              <a:rPr lang="tr-TR" altLang="tr-TR">
                <a:solidFill>
                  <a:srgbClr val="000000"/>
                </a:solidFill>
                <a:ea typeface="+mn-ea"/>
              </a:rPr>
              <a:pPr defTabSz="990478">
                <a:spcBef>
                  <a:spcPct val="0"/>
                </a:spcBef>
                <a:defRPr/>
              </a:pPr>
              <a:t>14</a:t>
            </a:fld>
            <a:endParaRPr lang="tr-TR" altLang="tr-TR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7071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Arial" panose="020B0604020202020204" pitchFamily="34" charset="0"/>
              </a:rPr>
              <a:t>Kaynak makinesinin şase maşası kaynak noktasına yakın olmalıdır.</a:t>
            </a:r>
          </a:p>
          <a:p>
            <a:r>
              <a:rPr lang="tr-TR" altLang="tr-TR">
                <a:latin typeface="Arial" panose="020B0604020202020204" pitchFamily="34" charset="0"/>
              </a:rPr>
              <a:t>Bunkerde sırmalı basınçlı hava hortum patlaması</a:t>
            </a:r>
          </a:p>
          <a:p>
            <a:r>
              <a:rPr lang="tr-TR" altLang="tr-TR">
                <a:latin typeface="Arial" panose="020B0604020202020204" pitchFamily="34" charset="0"/>
              </a:rPr>
              <a:t>Motor rulmanının hasarlanması</a:t>
            </a:r>
          </a:p>
          <a:p>
            <a:r>
              <a:rPr lang="tr-TR" altLang="tr-TR">
                <a:latin typeface="Arial" panose="020B0604020202020204" pitchFamily="34" charset="0"/>
              </a:rPr>
              <a:t>Topraklama hattı kablosunun yanması</a:t>
            </a:r>
          </a:p>
          <a:p>
            <a:r>
              <a:rPr lang="tr-TR" altLang="tr-TR">
                <a:latin typeface="Arial" panose="020B0604020202020204" pitchFamily="34" charset="0"/>
              </a:rPr>
              <a:t>Zayıf akım kablosunun yanması </a:t>
            </a:r>
          </a:p>
        </p:txBody>
      </p:sp>
      <p:sp>
        <p:nvSpPr>
          <p:cNvPr id="983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44393-C5DA-46EE-9422-2673F887443F}" type="slidenum">
              <a:rPr lang="tr-TR" altLang="tr-TR" smtClean="0"/>
              <a:pPr>
                <a:spcBef>
                  <a:spcPct val="0"/>
                </a:spcBef>
              </a:pPr>
              <a:t>15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9B9B5-A1AE-40FF-91C9-01DC9BD1DD74}" type="slidenum">
              <a:rPr lang="tr-TR" altLang="tr-TR" smtClean="0"/>
              <a:pPr>
                <a:spcBef>
                  <a:spcPct val="0"/>
                </a:spcBef>
              </a:pPr>
              <a:t>19</a:t>
            </a:fld>
            <a:endParaRPr lang="tr-TR" altLang="tr-T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4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9B9B5-A1AE-40FF-91C9-01DC9BD1DD74}" type="slidenum">
              <a:rPr kumimoji="0" lang="tr-TR" altLang="tr-T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904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altLang="tr-T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5"/>
            <a:ext cx="5206153" cy="46091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41" tIns="51470" rIns="102941" bIns="51470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9D557-74B2-401B-AB25-0F80A8838726}" type="slidenum">
              <a:rPr lang="tr-TR" altLang="tr-TR" smtClean="0"/>
              <a:pPr>
                <a:spcBef>
                  <a:spcPct val="0"/>
                </a:spcBef>
              </a:pPr>
              <a:t>21</a:t>
            </a:fld>
            <a:endParaRPr lang="tr-TR" altLang="tr-T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7D1DD9-AA7D-4834-9C6C-8CF20520C8AA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30F0-607A-446B-8DB0-3F67931B5AD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1909 da Manchester Ünv. Ernest Rutherford (Oxford-Cambritge değil)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1932 de James Charwick nötronu keşfetti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Atomda her yörünge ( kabuk) farklı miktarda elektron sayısı ile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ulaşır. Kabuktaki Elektron sayısı = 2 x K</a:t>
            </a:r>
            <a:r>
              <a:rPr lang="tr-TR" altLang="tr-TR" baseline="30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ulaşamamış kabuklar elektron alışverişine çok daha açıktır.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 Elektron alışverişini kolaylıkla yapan maddeler iletken madde,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Elektron alışverişi kolaylıkla yapamayanlar yalıtkan maddelerdir.</a:t>
            </a:r>
          </a:p>
          <a:p>
            <a:pPr eaLnBrk="1" hangingPunct="1"/>
            <a:endParaRPr lang="tr-TR" altLang="tr-TR" sz="1400">
              <a:latin typeface="Arial" panose="020B0604020202020204" pitchFamily="34" charset="0"/>
            </a:endParaRP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972E8790-464D-4387-845D-A6230CEF18A5}" type="slidenum">
              <a:rPr lang="tr-TR" altLang="tr-TR">
                <a:solidFill>
                  <a:srgbClr val="000000"/>
                </a:solidFill>
                <a:ea typeface="+mn-ea"/>
              </a:rPr>
              <a:pPr defTabSz="990478">
                <a:spcBef>
                  <a:spcPct val="0"/>
                </a:spcBef>
                <a:defRPr/>
              </a:pPr>
              <a:t>28</a:t>
            </a:fld>
            <a:endParaRPr lang="tr-TR" altLang="tr-TR">
              <a:solidFill>
                <a:srgbClr val="000000"/>
              </a:solidFill>
              <a:ea typeface="+mn-ea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5"/>
            <a:ext cx="5206153" cy="46091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41" tIns="51470" rIns="102941" bIns="51470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7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D1ECA-6C6D-468B-BC58-6F3E39B3869E}" type="slidenum">
              <a:rPr lang="tr-TR" altLang="tr-T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tr-TR" altLang="tr-T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16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1909 da Manchester Ünv. Ernest Rutherford (Oxford-Cambritge değil)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1932 de James Charwick nötronu keşfetti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Atomda her yörünge ( kabuk) farklı miktarda elektron sayısı ile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ulaşır. Kabuktaki Elektron sayısı = 2 x K</a:t>
            </a:r>
            <a:r>
              <a:rPr lang="tr-TR" altLang="tr-TR" baseline="30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ulaşamamış kabuklar elektron alışverişine çok daha açıktır.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 Elektron alışverişini kolaylıkla yapan maddeler iletken madde,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Elektron alışverişi kolaylıkla yapamayanlar yalıtkan maddelerdir.</a:t>
            </a:r>
          </a:p>
          <a:p>
            <a:pPr eaLnBrk="1" hangingPunct="1"/>
            <a:endParaRPr lang="tr-TR" altLang="tr-TR" sz="1400">
              <a:latin typeface="Arial" panose="020B0604020202020204" pitchFamily="34" charset="0"/>
            </a:endParaRP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87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1909 da Manchester Ünv. Ernest Rutherford (Oxford-Cambritge değil)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1932 de James Charwick nötronu keşfetti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Atomda her yörünge ( kabuk) farklı miktarda elektron sayısı ile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ulaşır. Kabuktaki Elektron sayısı = 2 x K</a:t>
            </a:r>
            <a:r>
              <a:rPr lang="tr-TR" altLang="tr-TR" baseline="30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ulaşamamış kabuklar elektron alışverişine çok daha açıktır.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 Elektron alışverişini kolaylıkla yapan maddeler iletken madde,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Elektron alışverişi kolaylıkla yapamayanlar yalıtkan maddelerdir.</a:t>
            </a:r>
          </a:p>
          <a:p>
            <a:pPr eaLnBrk="1" hangingPunct="1"/>
            <a:endParaRPr lang="tr-TR" altLang="tr-TR" sz="1400">
              <a:latin typeface="Arial" panose="020B0604020202020204" pitchFamily="34" charset="0"/>
            </a:endParaRP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97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98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1909 da Manchester Ünv. Ernest Rutherford (Oxford-Cambritge değil)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1932 de James Charwick nötronu keşfetti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Atomda her yörünge ( kabuk) farklı miktarda elektron sayısı ile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ulaşır. Kabuktaki Elektron sayısı = 2 x K</a:t>
            </a:r>
            <a:r>
              <a:rPr lang="tr-TR" altLang="tr-TR" baseline="30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ulaşamamış kabuklar elektron alışverişine çok daha açıktır.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 Elektron alışverişini kolaylıkla yapan maddeler iletken madde,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Elektron alışverişi kolaylıkla yapamayanlar yalıtkan maddelerdir.</a:t>
            </a:r>
          </a:p>
          <a:p>
            <a:pPr eaLnBrk="1" hangingPunct="1"/>
            <a:endParaRPr lang="tr-TR" altLang="tr-TR" sz="1400">
              <a:latin typeface="Arial" panose="020B0604020202020204" pitchFamily="34" charset="0"/>
            </a:endParaRP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02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1909 da Manchester Ünv. Ernest Rutherford (Oxford-Cambritge değil)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1932 de James Charwick nötronu keşfetti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Atomda her yörünge ( kabuk) farklı miktarda elektron sayısı ile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ulaşır. Kabuktaki Elektron sayısı = 2 x K</a:t>
            </a:r>
            <a:r>
              <a:rPr lang="tr-TR" altLang="tr-TR" baseline="3000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Doyuma ulaşamamış kabuklar elektron alışverişine çok daha açıktır.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 Elektron alışverişini kolaylıkla yapan maddeler iletken madde, </a:t>
            </a:r>
          </a:p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Elektron alışverişi kolaylıkla yapamayanlar yalıtkan maddelerdir.</a:t>
            </a:r>
          </a:p>
          <a:p>
            <a:pPr eaLnBrk="1" hangingPunct="1"/>
            <a:endParaRPr lang="tr-TR" altLang="tr-TR" sz="1400">
              <a:latin typeface="Arial" panose="020B0604020202020204" pitchFamily="34" charset="0"/>
            </a:endParaRPr>
          </a:p>
          <a:p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30F0-607A-446B-8DB0-3F67931B5AD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9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92F38D-59E9-4BA3-8947-295421B9783E}" type="slidenum">
              <a:rPr lang="tr-TR" altLang="tr-TR" b="0"/>
              <a:pPr algn="r" eaLnBrk="1" hangingPunct="1">
                <a:spcBef>
                  <a:spcPct val="0"/>
                </a:spcBef>
              </a:pPr>
              <a:t>37</a:t>
            </a:fld>
            <a:endParaRPr lang="tr-TR" altLang="tr-TR" b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CD2E70-A4AD-4056-9C7D-9BD0C4EABDE7}" type="slidenum">
              <a:rPr lang="tr-TR" altLang="tr-TR" b="0"/>
              <a:pPr algn="r" eaLnBrk="1" hangingPunct="1">
                <a:spcBef>
                  <a:spcPct val="0"/>
                </a:spcBef>
              </a:pPr>
              <a:t>38</a:t>
            </a:fld>
            <a:endParaRPr lang="tr-TR" altLang="tr-TR" b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230F0-607A-446B-8DB0-3F67931B5ADC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39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A4BAE3-22E5-48A9-855B-F55C7F6B189A}" type="slidenum">
              <a:rPr lang="tr-TR" altLang="tr-TR" b="0"/>
              <a:pPr algn="r" eaLnBrk="1" hangingPunct="1">
                <a:spcBef>
                  <a:spcPct val="0"/>
                </a:spcBef>
              </a:pPr>
              <a:t>39</a:t>
            </a:fld>
            <a:endParaRPr lang="tr-TR" altLang="tr-TR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844BF-200A-4ED1-9E65-86AD6B4505C4}" type="slidenum">
              <a:rPr lang="tr-TR" altLang="tr-TR" smtClean="0"/>
              <a:pPr>
                <a:spcBef>
                  <a:spcPct val="0"/>
                </a:spcBef>
              </a:pPr>
              <a:t>40</a:t>
            </a:fld>
            <a:endParaRPr lang="tr-TR" altLang="tr-T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230F0-607A-446B-8DB0-3F67931B5ADC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29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30F0-607A-446B-8DB0-3F67931B5AD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52887-4AB2-4E8E-AC0D-8A0B0FFB719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3BFE4-BC02-4F9E-99AF-FF38268EF779}" type="slidenum">
              <a:rPr lang="tr-TR" altLang="tr-T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230F0-607A-446B-8DB0-3F67931B5AD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20. yüzyılın başında endüstride elektrostatik uygulamaları yapılmıştır.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Yanan cisimlerden çıkan külleri tutarak çevre kirliliği oluşmasını engellenmesi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>
                <a:latin typeface="Arial" panose="020B0604020202020204" pitchFamily="34" charset="0"/>
              </a:rPr>
              <a:t>Hastane operasyon odalarında ve laboratuarlarda patlamalar statik elektrik prensipleri dikkate alınarak önlendi.</a:t>
            </a:r>
          </a:p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DD0FB3-FAD8-4DD0-AA6C-05D8C2306537}" type="slidenum">
              <a:rPr lang="tr-TR" altLang="tr-TR" smtClean="0"/>
              <a:pPr>
                <a:spcBef>
                  <a:spcPct val="0"/>
                </a:spcBef>
              </a:pPr>
              <a:t>9</a:t>
            </a:fld>
            <a:endParaRPr lang="tr-TR" altLang="tr-T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r>
              <a:rPr lang="tr-TR" altLang="tr-TR">
                <a:latin typeface="Arial" panose="020B0604020202020204" pitchFamily="34" charset="0"/>
              </a:rPr>
              <a:t>Tehlike sınırı 300 mSn - 80mA Kalbin ritmi 750 mSn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FFEFC8-051A-434F-928A-637208C090A8}" type="slidenum">
              <a:rPr lang="tr-TR" altLang="tr-TR" smtClean="0"/>
              <a:pPr>
                <a:spcBef>
                  <a:spcPct val="0"/>
                </a:spcBef>
              </a:pPr>
              <a:t>10</a:t>
            </a:fld>
            <a:endParaRPr lang="tr-TR" altLang="tr-T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74FE3-28BE-464D-A6AF-18933B235BD7}" type="slidenum">
              <a:rPr lang="tr-TR" altLang="tr-TR" smtClean="0"/>
              <a:pPr>
                <a:spcBef>
                  <a:spcPct val="0"/>
                </a:spcBef>
              </a:pPr>
              <a:t>12</a:t>
            </a:fld>
            <a:endParaRPr lang="tr-TR" altLang="tr-T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34" tIns="47517" rIns="95034" bIns="47517"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8724 w 5184"/>
                  <a:gd name="T3" fmla="*/ 3159 h 3159"/>
                  <a:gd name="T4" fmla="*/ 872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999 w 556"/>
                  <a:gd name="T5" fmla="*/ 3159 h 3159"/>
                  <a:gd name="T6" fmla="*/ 999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4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463 w 251"/>
                <a:gd name="T7" fmla="*/ 12 h 12"/>
                <a:gd name="T8" fmla="*/ 463 w 251"/>
                <a:gd name="T9" fmla="*/ 0 h 12"/>
                <a:gd name="T10" fmla="*/ 4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807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8071 w 4724"/>
                  <a:gd name="T7" fmla="*/ 12 h 12"/>
                  <a:gd name="T8" fmla="*/ 8071 w 4724"/>
                  <a:gd name="T9" fmla="*/ 0 h 12"/>
                  <a:gd name="T10" fmla="*/ 807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</p:grpSp>
      </p:grp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3276600" y="6521450"/>
            <a:ext cx="248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Elektrik tehlikeleri ve İSG</a:t>
            </a:r>
          </a:p>
        </p:txBody>
      </p:sp>
      <p:sp>
        <p:nvSpPr>
          <p:cNvPr id="19" name="2 Veri Yer Tutucusu"/>
          <p:cNvSpPr txBox="1">
            <a:spLocks noGrp="1"/>
          </p:cNvSpPr>
          <p:nvPr userDrawn="1"/>
        </p:nvSpPr>
        <p:spPr bwMode="auto">
          <a:xfrm>
            <a:off x="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Nİ1103141</a:t>
            </a:r>
          </a:p>
        </p:txBody>
      </p:sp>
      <p:pic>
        <p:nvPicPr>
          <p:cNvPr id="20" name="Picture 24" descr="amblem 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588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66800" y="1997075"/>
            <a:ext cx="70866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21" name="Rectangle 3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04075" y="64277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AA24-5A71-4A2F-9F06-567E3A36B11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08869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163B0D83-F4FC-4986-B22A-6065B174B44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205586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9300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F334E2BD-6C3B-4A93-AFCF-5918446AAF1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24709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C3F8E1C5-D2F8-495B-AEC0-350CA5F623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61449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4BB364-EEB2-4CB0-B9D8-0B28DAF6E0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710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381750"/>
            <a:ext cx="11525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46A1D3A9-5F15-41E7-AC1D-0F0E65413C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9864700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D2C29570-86DA-4B8D-B14B-EE65FF0134B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70396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64113" y="1989138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7152B3AF-1603-4FDC-9790-A6F832F937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5922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2C80690D-DB60-4A50-9BDE-426AFAA1CC1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63798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E42771FB-5FCF-41FC-9074-5DD415E83FD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08291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2F23A9C2-FB78-4BB5-8F23-98579B7FB5E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486164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037013D9-87E6-408A-83D5-695EE42CE32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01421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5F7EB67E-0090-44B4-AE0B-D1C679024C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10039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950" y="-141288"/>
            <a:ext cx="9140825" cy="6851651"/>
            <a:chOff x="0" y="4"/>
            <a:chExt cx="5758" cy="4316"/>
          </a:xfrm>
        </p:grpSpPr>
        <p:sp>
          <p:nvSpPr>
            <p:cNvPr id="1031" name="Freeform 3"/>
            <p:cNvSpPr>
              <a:spLocks/>
            </p:cNvSpPr>
            <p:nvPr/>
          </p:nvSpPr>
          <p:spPr bwMode="hidden">
            <a:xfrm>
              <a:off x="544" y="1161"/>
              <a:ext cx="5148" cy="3159"/>
            </a:xfrm>
            <a:custGeom>
              <a:avLst/>
              <a:gdLst>
                <a:gd name="T0" fmla="*/ 0 w 5184"/>
                <a:gd name="T1" fmla="*/ 3159 h 3159"/>
                <a:gd name="T2" fmla="*/ 5835 w 5184"/>
                <a:gd name="T3" fmla="*/ 3159 h 3159"/>
                <a:gd name="T4" fmla="*/ 583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999 w 556"/>
                <a:gd name="T5" fmla="*/ 3159 h 3159"/>
                <a:gd name="T6" fmla="*/ 999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807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8071 w 4724"/>
                  <a:gd name="T7" fmla="*/ 12 h 12"/>
                  <a:gd name="T8" fmla="*/ 8071 w 4724"/>
                  <a:gd name="T9" fmla="*/ 0 h 12"/>
                  <a:gd name="T10" fmla="*/ 807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46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463 w 251"/>
                  <a:gd name="T7" fmla="*/ 12 h 12"/>
                  <a:gd name="T8" fmla="*/ 463 w 251"/>
                  <a:gd name="T9" fmla="*/ 0 h 12"/>
                  <a:gd name="T10" fmla="*/ 46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</p:grpSp>
      </p:grpSp>
      <p:sp>
        <p:nvSpPr>
          <p:cNvPr id="297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8775" y="6467475"/>
            <a:ext cx="1152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64E4AB67-5D8D-4632-A08E-2A4A54E5373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28" name="Picture 24" descr="amblem n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588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Rectangle 27"/>
          <p:cNvSpPr>
            <a:spLocks noChangeArrowheads="1"/>
          </p:cNvSpPr>
          <p:nvPr userDrawn="1"/>
        </p:nvSpPr>
        <p:spPr bwMode="auto">
          <a:xfrm>
            <a:off x="3163888" y="6521450"/>
            <a:ext cx="2776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Elektrik Çalışmalarında İSG</a:t>
            </a:r>
          </a:p>
        </p:txBody>
      </p:sp>
      <p:sp>
        <p:nvSpPr>
          <p:cNvPr id="4" name="2 Veri Yer Tutucusu"/>
          <p:cNvSpPr txBox="1">
            <a:spLocks noGrp="1"/>
          </p:cNvSpPr>
          <p:nvPr userDrawn="1"/>
        </p:nvSpPr>
        <p:spPr bwMode="auto">
          <a:xfrm>
            <a:off x="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tr-T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Nİ1103266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07" r:id="rId1"/>
    <p:sldLayoutId id="2147500108" r:id="rId2"/>
    <p:sldLayoutId id="2147500087" r:id="rId3"/>
    <p:sldLayoutId id="2147500088" r:id="rId4"/>
    <p:sldLayoutId id="2147500089" r:id="rId5"/>
    <p:sldLayoutId id="2147500090" r:id="rId6"/>
    <p:sldLayoutId id="2147500091" r:id="rId7"/>
    <p:sldLayoutId id="2147500092" r:id="rId8"/>
    <p:sldLayoutId id="2147500093" r:id="rId9"/>
    <p:sldLayoutId id="2147500094" r:id="rId10"/>
    <p:sldLayoutId id="2147500095" r:id="rId11"/>
    <p:sldLayoutId id="2147500096" r:id="rId12"/>
    <p:sldLayoutId id="2147500110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39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www.nora.com.tr/urundetay.asp?ID=46&amp;KID=16" TargetMode="External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40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18" Type="http://schemas.openxmlformats.org/officeDocument/2006/relationships/hyperlink" Target="http://www.trerk.com/teknik/11/pako_salter/index.htm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nora.com.tr/urundetay.asp?ID=39&amp;KID=5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nora.com.tr/urundetay.asp?ID=84&amp;KID=2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nora.com.tr/urundetay.asp?ID=40&amp;KID=5" TargetMode="External"/><Relationship Id="rId5" Type="http://schemas.openxmlformats.org/officeDocument/2006/relationships/hyperlink" Target="http://www.nora.com.tr/urundetay.asp?ID=28&amp;KID=6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hyperlink" Target="http://www.nora.com.tr/urundetay.asp?ID=38&amp;KID=6" TargetMode="External"/><Relationship Id="rId14" Type="http://schemas.openxmlformats.org/officeDocument/2006/relationships/hyperlink" Target="http://www.nora.com.tr/urundetay.asp?ID=87&amp;KID=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Circuitbreaker.jpg" TargetMode="External"/><Relationship Id="rId7" Type="http://schemas.openxmlformats.org/officeDocument/2006/relationships/hyperlink" Target="http://translate.googleusercontent.com/translate_c?hl=tr&amp;langpair=en|tr&amp;u=http://en.wikipedia.org/wiki/Manufacturer&amp;rurl=translate.google.com.tr&amp;usg=ALkJrhhNOdMlL-8z-udyhiOhYwEMwH_sU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anslate.googleusercontent.com/translate_c?hl=tr&amp;langpair=en|tr&amp;u=http://en.wikipedia.org/wiki/Screw&amp;rurl=translate.google.com.tr&amp;usg=ALkJrhie4X-DFv8QVBCVqRv9vOFrhuvQbQ" TargetMode="External"/><Relationship Id="rId5" Type="http://schemas.openxmlformats.org/officeDocument/2006/relationships/hyperlink" Target="http://translate.googleusercontent.com/translate_c?hl=tr&amp;langpair=en|tr&amp;u=http://en.wikipedia.org/wiki/Lever&amp;rurl=translate.google.com.tr&amp;usg=ALkJrhhXlW5nP14TZbxQ1RbdLUOLnD8rRQ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9"/>
          <p:cNvSpPr>
            <a:spLocks noChangeArrowheads="1"/>
          </p:cNvSpPr>
          <p:nvPr/>
        </p:nvSpPr>
        <p:spPr bwMode="auto">
          <a:xfrm>
            <a:off x="1042988" y="46831"/>
            <a:ext cx="810101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 sz="800" dirty="0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000" dirty="0">
                <a:latin typeface="Tahoma" panose="020B0604030504040204" pitchFamily="34" charset="0"/>
              </a:rPr>
              <a:t>TEKNİK UYGULAMALARDA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800" dirty="0">
                <a:latin typeface="Tahoma" panose="020B0604030504040204" pitchFamily="34" charset="0"/>
              </a:rPr>
              <a:t>ELEKTRİK TEHLİKELERİ ve İSG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tr-TR" altLang="tr-TR" sz="800" dirty="0">
              <a:latin typeface="Tahoma" panose="020B0604030504040204" pitchFamily="34" charset="0"/>
            </a:endParaRPr>
          </a:p>
        </p:txBody>
      </p:sp>
      <p:sp>
        <p:nvSpPr>
          <p:cNvPr id="13315" name="Rectangle 51"/>
          <p:cNvSpPr>
            <a:spLocks noChangeArrowheads="1"/>
          </p:cNvSpPr>
          <p:nvPr/>
        </p:nvSpPr>
        <p:spPr bwMode="auto">
          <a:xfrm>
            <a:off x="1042988" y="1173520"/>
            <a:ext cx="8027987" cy="283154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tr-TR" altLang="tr-TR" sz="80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tr-TR" altLang="tr-TR" sz="8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tr-TR" altLang="tr-TR" sz="2400" dirty="0">
                <a:solidFill>
                  <a:srgbClr val="FFFF00"/>
                </a:solidFill>
                <a:latin typeface="Tahoma" panose="020B0604030504040204" pitchFamily="34" charset="0"/>
              </a:rPr>
              <a:t>AMAÇ: </a:t>
            </a:r>
          </a:p>
          <a:p>
            <a:pPr algn="ctr" eaLnBrk="1" hangingPunct="1">
              <a:spcBef>
                <a:spcPts val="600"/>
              </a:spcBef>
            </a:pPr>
            <a:r>
              <a:rPr lang="tr-TR" altLang="tr-TR" sz="3200" dirty="0">
                <a:solidFill>
                  <a:srgbClr val="FFFF00"/>
                </a:solidFill>
              </a:rPr>
              <a:t>Elektriği tanıtmak, tehlikelerini belirlemek  ve bu tehlikelerden korunma yolları hakkında bilgilendirmek</a:t>
            </a:r>
          </a:p>
          <a:p>
            <a:pPr algn="ctr" eaLnBrk="1" hangingPunct="1">
              <a:spcBef>
                <a:spcPts val="600"/>
              </a:spcBef>
            </a:pPr>
            <a:r>
              <a:rPr lang="tr-TR" altLang="tr-TR" sz="3200" dirty="0">
                <a:solidFill>
                  <a:srgbClr val="FFFF00"/>
                </a:solidFill>
              </a:rPr>
              <a:t>2. Bölüm</a:t>
            </a:r>
            <a:endParaRPr lang="tr-TR" altLang="tr-TR" sz="800" dirty="0">
              <a:solidFill>
                <a:srgbClr val="FFFF00"/>
              </a:solidFill>
            </a:endParaRPr>
          </a:p>
        </p:txBody>
      </p:sp>
      <p:sp>
        <p:nvSpPr>
          <p:cNvPr id="13316" name="Rectangle 52"/>
          <p:cNvSpPr>
            <a:spLocks noChangeArrowheads="1"/>
          </p:cNvSpPr>
          <p:nvPr/>
        </p:nvSpPr>
        <p:spPr bwMode="auto">
          <a:xfrm>
            <a:off x="1130300" y="4556968"/>
            <a:ext cx="7905750" cy="200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 dirty="0"/>
              <a:t>Nurdoğan İNCİ </a:t>
            </a:r>
          </a:p>
          <a:p>
            <a:pPr algn="ctr" eaLnBrk="1" hangingPunct="1"/>
            <a:r>
              <a:rPr lang="tr-TR" altLang="tr-TR" sz="2000" b="0" dirty="0"/>
              <a:t>nurdoganinci@gmail.com</a:t>
            </a:r>
          </a:p>
          <a:p>
            <a:pPr algn="ctr" eaLnBrk="1" hangingPunct="1"/>
            <a:endParaRPr lang="tr-TR" altLang="tr-TR" sz="800" dirty="0"/>
          </a:p>
          <a:p>
            <a:pPr algn="ctr" eaLnBrk="1" hangingPunct="1"/>
            <a:r>
              <a:rPr lang="tr-TR" altLang="tr-TR" sz="2400" dirty="0"/>
              <a:t>Elektrik Mühendisi  </a:t>
            </a:r>
          </a:p>
          <a:p>
            <a:pPr algn="ctr" eaLnBrk="1" hangingPunct="1"/>
            <a:endParaRPr lang="tr-TR" altLang="tr-TR" sz="800" dirty="0"/>
          </a:p>
          <a:p>
            <a:pPr algn="ctr" eaLnBrk="1" hangingPunct="1"/>
            <a:r>
              <a:rPr lang="tr-TR" altLang="tr-TR" sz="2000" dirty="0"/>
              <a:t>Öğretim görevlisi</a:t>
            </a:r>
          </a:p>
          <a:p>
            <a:pPr algn="ctr" eaLnBrk="1" hangingPunct="1"/>
            <a:r>
              <a:rPr lang="tr-TR" altLang="tr-TR" sz="2000" dirty="0"/>
              <a:t>İş Sağlığı ve Güvenliği Danışmanı</a:t>
            </a:r>
            <a:endParaRPr lang="tr-TR" altLang="tr-TR" sz="800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1438" y="620713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/>
              <a:t>23</a:t>
            </a:r>
          </a:p>
        </p:txBody>
      </p:sp>
      <p:sp>
        <p:nvSpPr>
          <p:cNvPr id="13318" name="Metin kutusu 1"/>
          <p:cNvSpPr txBox="1">
            <a:spLocks noChangeArrowheads="1"/>
          </p:cNvSpPr>
          <p:nvPr/>
        </p:nvSpPr>
        <p:spPr bwMode="auto">
          <a:xfrm>
            <a:off x="2267744" y="4047455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 b="0" dirty="0"/>
              <a:t>2017 GÜZ</a:t>
            </a:r>
          </a:p>
        </p:txBody>
      </p:sp>
      <p:sp>
        <p:nvSpPr>
          <p:cNvPr id="13319" name="Metin kutusu 1"/>
          <p:cNvSpPr txBox="1">
            <a:spLocks noChangeArrowheads="1"/>
          </p:cNvSpPr>
          <p:nvPr/>
        </p:nvSpPr>
        <p:spPr bwMode="auto">
          <a:xfrm>
            <a:off x="214313" y="1773238"/>
            <a:ext cx="612775" cy="76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800" dirty="0"/>
              <a:t>41 </a:t>
            </a:r>
            <a:r>
              <a:rPr lang="tr-TR" altLang="tr-TR" sz="1600" dirty="0"/>
              <a:t>slayt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etin kutusu 3"/>
          <p:cNvSpPr txBox="1">
            <a:spLocks noChangeArrowheads="1"/>
          </p:cNvSpPr>
          <p:nvPr/>
        </p:nvSpPr>
        <p:spPr bwMode="auto">
          <a:xfrm>
            <a:off x="144463" y="6310313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800"/>
              <a:t>16/20</a:t>
            </a:r>
          </a:p>
        </p:txBody>
      </p:sp>
      <p:sp>
        <p:nvSpPr>
          <p:cNvPr id="92163" name="Metin kutusu 1"/>
          <p:cNvSpPr txBox="1">
            <a:spLocks noChangeArrowheads="1"/>
          </p:cNvSpPr>
          <p:nvPr/>
        </p:nvSpPr>
        <p:spPr bwMode="auto">
          <a:xfrm>
            <a:off x="1908175" y="44450"/>
            <a:ext cx="71278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6000"/>
              <a:t>ANTİGRON</a:t>
            </a:r>
            <a:r>
              <a:rPr lang="tr-TR" altLang="tr-TR" sz="3400"/>
              <a:t> TESİSAT MALZEMELERİ</a:t>
            </a:r>
          </a:p>
        </p:txBody>
      </p:sp>
      <p:pic>
        <p:nvPicPr>
          <p:cNvPr id="92164" name="Resim 9" descr="http://www.elektrikevi.com/images/products/00/12/11/1211_kuc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5738"/>
            <a:ext cx="262413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Resim 10" descr="http://www.elektrikmarket.com.tr/images_buyuk/f39/Antigron-Buat-4-lu-Plastik-Siyah_1053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885950"/>
            <a:ext cx="19383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Resim 11" descr="http://www.elektrikurunleri.com/modules/catalog/products/pr_01_200_m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94175"/>
            <a:ext cx="27082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Resim 12" descr="http://www.elektrikmarket.com.tr/images_buyuk/f86/10101815304997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986213"/>
            <a:ext cx="31178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Resim 13" descr="http://www.elektrikmarket.com.tr/images_buyuk/f41/Antigron-Buat-4-lu-Plastik-Beyaz_1054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06588"/>
            <a:ext cx="19383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Resim 14" descr="http://www.elektrikurunleri.com/modules/catalog/products/pr_01_797_m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14970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2" descr="http://www.pelsan.com.tr/images/urunResimler/ResimB.Antigron-urun-1-417x2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78013"/>
            <a:ext cx="2640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4" descr="http://www.elektrikdeposu.com/modules/catalog/products/pr_01_105865_ma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5463"/>
            <a:ext cx="19796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Metin kutusu 11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II-30/42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928688" y="4071938"/>
            <a:ext cx="7127875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tr-TR" altLang="tr-TR" sz="1800" b="0">
              <a:latin typeface="Arial" panose="020B0604020202020204" pitchFamily="34" charset="0"/>
            </a:endParaRPr>
          </a:p>
        </p:txBody>
      </p:sp>
      <p:pic>
        <p:nvPicPr>
          <p:cNvPr id="94211" name="12 Resim" descr="Elk. Elaleti izolas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8"/>
          <a:stretch>
            <a:fillRect/>
          </a:stretch>
        </p:blipFill>
        <p:spPr bwMode="auto">
          <a:xfrm>
            <a:off x="963613" y="1365250"/>
            <a:ext cx="8001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19"/>
          <p:cNvGrpSpPr>
            <a:grpSpLocks/>
          </p:cNvGrpSpPr>
          <p:nvPr/>
        </p:nvGrpSpPr>
        <p:grpSpPr bwMode="auto">
          <a:xfrm>
            <a:off x="2462213" y="1628775"/>
            <a:ext cx="6357937" cy="2095500"/>
            <a:chOff x="1551" y="1026"/>
            <a:chExt cx="4005" cy="1320"/>
          </a:xfrm>
        </p:grpSpPr>
        <p:grpSp>
          <p:nvGrpSpPr>
            <p:cNvPr id="94222" name="31 Grup"/>
            <p:cNvGrpSpPr>
              <a:grpSpLocks/>
            </p:cNvGrpSpPr>
            <p:nvPr/>
          </p:nvGrpSpPr>
          <p:grpSpPr bwMode="auto">
            <a:xfrm>
              <a:off x="1551" y="1026"/>
              <a:ext cx="4005" cy="1266"/>
              <a:chOff x="2357422" y="1000108"/>
              <a:chExt cx="6357982" cy="2009232"/>
            </a:xfrm>
          </p:grpSpPr>
          <p:sp>
            <p:nvSpPr>
              <p:cNvPr id="94224" name="11 Metin kutusu"/>
              <p:cNvSpPr txBox="1">
                <a:spLocks noChangeArrowheads="1"/>
              </p:cNvSpPr>
              <p:nvPr/>
            </p:nvSpPr>
            <p:spPr bwMode="auto">
              <a:xfrm>
                <a:off x="7143768" y="2285636"/>
                <a:ext cx="1571636" cy="366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tr-TR" altLang="tr-TR" sz="1800">
                    <a:solidFill>
                      <a:srgbClr val="FF0000"/>
                    </a:solidFill>
                  </a:rPr>
                  <a:t>Metal kısım</a:t>
                </a:r>
              </a:p>
            </p:txBody>
          </p:sp>
          <p:sp>
            <p:nvSpPr>
              <p:cNvPr id="15" name="14 Metin kutusu"/>
              <p:cNvSpPr txBox="1"/>
              <p:nvPr/>
            </p:nvSpPr>
            <p:spPr>
              <a:xfrm>
                <a:off x="6500826" y="1000108"/>
                <a:ext cx="2000264" cy="3666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tr-TR" sz="1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Yalıtkan dış kılıf</a:t>
                </a:r>
              </a:p>
            </p:txBody>
          </p:sp>
          <p:sp>
            <p:nvSpPr>
              <p:cNvPr id="94226" name="15 Metin kutusu"/>
              <p:cNvSpPr txBox="1">
                <a:spLocks noChangeArrowheads="1"/>
              </p:cNvSpPr>
              <p:nvPr/>
            </p:nvSpPr>
            <p:spPr bwMode="auto">
              <a:xfrm>
                <a:off x="2357422" y="2642726"/>
                <a:ext cx="1500198" cy="366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tr-TR" altLang="tr-TR" sz="1800">
                    <a:solidFill>
                      <a:srgbClr val="FF0000"/>
                    </a:solidFill>
                  </a:rPr>
                  <a:t>İletkenler</a:t>
                </a:r>
              </a:p>
            </p:txBody>
          </p:sp>
          <p:cxnSp>
            <p:nvCxnSpPr>
              <p:cNvPr id="94227" name="19 Düz Ok Bağlayıcısı"/>
              <p:cNvCxnSpPr>
                <a:cxnSpLocks noChangeShapeType="1"/>
                <a:stCxn id="94226" idx="0"/>
              </p:cNvCxnSpPr>
              <p:nvPr/>
            </p:nvCxnSpPr>
            <p:spPr bwMode="auto">
              <a:xfrm rot="5400000" flipH="1" flipV="1">
                <a:off x="2875347" y="2375290"/>
                <a:ext cx="500066" cy="35719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228" name="21 Düz Ok Bağlayıcısı"/>
              <p:cNvCxnSpPr>
                <a:cxnSpLocks noChangeShapeType="1"/>
              </p:cNvCxnSpPr>
              <p:nvPr/>
            </p:nvCxnSpPr>
            <p:spPr bwMode="auto">
              <a:xfrm rot="10800000" flipV="1">
                <a:off x="6286512" y="1357298"/>
                <a:ext cx="714380" cy="214314"/>
              </a:xfrm>
              <a:prstGeom prst="straightConnector1">
                <a:avLst/>
              </a:prstGeom>
              <a:noFill/>
              <a:ln w="9525" algn="ctr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229" name="23 Düz Ok Bağlayıcısı"/>
              <p:cNvCxnSpPr>
                <a:cxnSpLocks noChangeShapeType="1"/>
              </p:cNvCxnSpPr>
              <p:nvPr/>
            </p:nvCxnSpPr>
            <p:spPr bwMode="auto">
              <a:xfrm rot="16200000" flipV="1">
                <a:off x="5965043" y="2250274"/>
                <a:ext cx="714380" cy="500063"/>
              </a:xfrm>
              <a:prstGeom prst="straightConnector1">
                <a:avLst/>
              </a:prstGeom>
              <a:noFill/>
              <a:ln w="9525" algn="ctr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8 Metin kutusu"/>
            <p:cNvSpPr txBox="1"/>
            <p:nvPr/>
          </p:nvSpPr>
          <p:spPr>
            <a:xfrm>
              <a:off x="3690" y="2115"/>
              <a:ext cx="1035" cy="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r-TR" sz="18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Yalıtkan mil</a:t>
              </a:r>
            </a:p>
          </p:txBody>
        </p:sp>
      </p:grp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857250" y="4427538"/>
            <a:ext cx="8072438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0">
                <a:latin typeface="Arial" panose="020B0604020202020204" pitchFamily="34" charset="0"/>
              </a:rPr>
              <a:t>Elektrikli seyyar el aletlerinde  II. Sınıf  korumalı olan aletler kullanılmalıdır.</a:t>
            </a:r>
            <a:endParaRPr lang="tr-TR" altLang="tr-TR" sz="1800" b="0">
              <a:latin typeface="Arial" panose="020B0604020202020204" pitchFamily="34" charset="0"/>
            </a:endParaRPr>
          </a:p>
        </p:txBody>
      </p:sp>
      <p:grpSp>
        <p:nvGrpSpPr>
          <p:cNvPr id="94214" name="Grup 1"/>
          <p:cNvGrpSpPr>
            <a:grpSpLocks/>
          </p:cNvGrpSpPr>
          <p:nvPr/>
        </p:nvGrpSpPr>
        <p:grpSpPr bwMode="auto">
          <a:xfrm>
            <a:off x="7500938" y="5373688"/>
            <a:ext cx="900112" cy="642937"/>
            <a:chOff x="7500937" y="5373688"/>
            <a:chExt cx="900113" cy="642937"/>
          </a:xfrm>
        </p:grpSpPr>
        <p:sp>
          <p:nvSpPr>
            <p:cNvPr id="94220" name="16 Yuvarlatılmış Dikdörtgen"/>
            <p:cNvSpPr>
              <a:spLocks noChangeArrowheads="1"/>
            </p:cNvSpPr>
            <p:nvPr/>
          </p:nvSpPr>
          <p:spPr bwMode="auto">
            <a:xfrm>
              <a:off x="7500937" y="5373688"/>
              <a:ext cx="900113" cy="642937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tr-TR" altLang="tr-TR"/>
            </a:p>
          </p:txBody>
        </p:sp>
        <p:sp>
          <p:nvSpPr>
            <p:cNvPr id="94221" name="17 Yuvarlatılmış Dikdörtgen"/>
            <p:cNvSpPr>
              <a:spLocks noChangeArrowheads="1"/>
            </p:cNvSpPr>
            <p:nvPr/>
          </p:nvSpPr>
          <p:spPr bwMode="auto">
            <a:xfrm>
              <a:off x="7728438" y="5516563"/>
              <a:ext cx="415437" cy="357187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tr-TR" altLang="tr-TR"/>
            </a:p>
          </p:txBody>
        </p:sp>
      </p:grpSp>
      <p:sp>
        <p:nvSpPr>
          <p:cNvPr id="94215" name="18 Metin kutusu"/>
          <p:cNvSpPr txBox="1">
            <a:spLocks noChangeArrowheads="1"/>
          </p:cNvSpPr>
          <p:nvPr/>
        </p:nvSpPr>
        <p:spPr bwMode="auto">
          <a:xfrm>
            <a:off x="1258888" y="5445125"/>
            <a:ext cx="5772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 b="0"/>
              <a:t>Elektrikli el aleti üzerinde bulunan işaret </a:t>
            </a:r>
          </a:p>
        </p:txBody>
      </p:sp>
      <p:sp>
        <p:nvSpPr>
          <p:cNvPr id="94216" name="20 Metin kutusu"/>
          <p:cNvSpPr txBox="1">
            <a:spLocks noChangeArrowheads="1"/>
          </p:cNvSpPr>
          <p:nvPr/>
        </p:nvSpPr>
        <p:spPr bwMode="auto">
          <a:xfrm>
            <a:off x="6732588" y="1052513"/>
            <a:ext cx="2217737" cy="244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000">
                <a:solidFill>
                  <a:schemeClr val="bg2"/>
                </a:solidFill>
              </a:rPr>
              <a:t>Elk.Y.Müh. İsa İlusu kitabından</a:t>
            </a:r>
          </a:p>
        </p:txBody>
      </p:sp>
      <p:sp>
        <p:nvSpPr>
          <p:cNvPr id="94217" name="Rectangle 2"/>
          <p:cNvSpPr>
            <a:spLocks noChangeArrowheads="1"/>
          </p:cNvSpPr>
          <p:nvPr/>
        </p:nvSpPr>
        <p:spPr bwMode="auto">
          <a:xfrm>
            <a:off x="979488" y="115888"/>
            <a:ext cx="7553325" cy="42545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 b="0">
                <a:latin typeface="Arial" panose="020B0604020202020204" pitchFamily="34" charset="0"/>
              </a:rPr>
              <a:t>ELEKTRİK ÖNLEMLERİNDE UYGULAMA ÖRNEKLERİ</a:t>
            </a:r>
          </a:p>
        </p:txBody>
      </p:sp>
      <p:sp>
        <p:nvSpPr>
          <p:cNvPr id="94218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94219" name="Metin kutusu 20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II-31/42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4 Resim" descr="eşpotansiyel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871538" y="1773238"/>
            <a:ext cx="79406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68"/>
          <p:cNvSpPr txBox="1">
            <a:spLocks noChangeArrowheads="1"/>
          </p:cNvSpPr>
          <p:nvPr/>
        </p:nvSpPr>
        <p:spPr bwMode="auto">
          <a:xfrm>
            <a:off x="2851150" y="5949950"/>
            <a:ext cx="3863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3200" b="0">
                <a:solidFill>
                  <a:schemeClr val="tx2"/>
                </a:solidFill>
              </a:rPr>
              <a:t>Eş potansiyel sistem</a:t>
            </a:r>
            <a:endParaRPr lang="en-US" altLang="tr-TR" sz="3200" b="0">
              <a:solidFill>
                <a:schemeClr val="tx2"/>
              </a:solidFill>
            </a:endParaRPr>
          </a:p>
        </p:txBody>
      </p:sp>
      <p:sp>
        <p:nvSpPr>
          <p:cNvPr id="95236" name="20 Metin kutusu"/>
          <p:cNvSpPr txBox="1">
            <a:spLocks noChangeArrowheads="1"/>
          </p:cNvSpPr>
          <p:nvPr/>
        </p:nvSpPr>
        <p:spPr bwMode="auto">
          <a:xfrm>
            <a:off x="6588125" y="1528763"/>
            <a:ext cx="2217738" cy="244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000">
                <a:solidFill>
                  <a:schemeClr val="bg2"/>
                </a:solidFill>
              </a:rPr>
              <a:t>Elk.Y.Müh. İsa İlusu kitabından</a:t>
            </a:r>
          </a:p>
        </p:txBody>
      </p:sp>
      <p:sp>
        <p:nvSpPr>
          <p:cNvPr id="95237" name="Rectangle 2"/>
          <p:cNvSpPr>
            <a:spLocks noChangeArrowheads="1"/>
          </p:cNvSpPr>
          <p:nvPr/>
        </p:nvSpPr>
        <p:spPr bwMode="auto">
          <a:xfrm>
            <a:off x="979488" y="115888"/>
            <a:ext cx="7553325" cy="42545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 b="0">
                <a:latin typeface="Arial" panose="020B0604020202020204" pitchFamily="34" charset="0"/>
              </a:rPr>
              <a:t>ELEKTRİK ÖNLEMLERİNDE UYGULAMA ÖRNEKLERİ</a:t>
            </a:r>
          </a:p>
        </p:txBody>
      </p:sp>
      <p:sp>
        <p:nvSpPr>
          <p:cNvPr id="95238" name="Metin kutusu 5"/>
          <p:cNvSpPr txBox="1">
            <a:spLocks noChangeArrowheads="1"/>
          </p:cNvSpPr>
          <p:nvPr/>
        </p:nvSpPr>
        <p:spPr bwMode="auto">
          <a:xfrm>
            <a:off x="144463" y="6310313"/>
            <a:ext cx="539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800"/>
              <a:t>19/20</a:t>
            </a:r>
          </a:p>
        </p:txBody>
      </p:sp>
      <p:sp>
        <p:nvSpPr>
          <p:cNvPr id="95239" name="Metin kutusu 8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II-32/42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536" y="3471506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156" y="1844824"/>
            <a:ext cx="8928100" cy="2739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tr-TR" sz="8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3975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3975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 TOPRAKLAMA UYGULAMALARI İLE ÖNLEM </a:t>
            </a:r>
          </a:p>
          <a:p>
            <a:pPr marL="53975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lang="tr-TR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3975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tr-TR" sz="24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 dirty="0">
                <a:solidFill>
                  <a:srgbClr val="000000"/>
                </a:solidFill>
              </a:rPr>
              <a:t>BÖLÜM</a:t>
            </a:r>
            <a:r>
              <a:rPr lang="tr-TR" altLang="tr-TR" sz="3200" b="0" dirty="0">
                <a:solidFill>
                  <a:srgbClr val="000000"/>
                </a:solidFill>
              </a:rPr>
              <a:t> 2</a:t>
            </a:r>
            <a:endParaRPr lang="en-US" altLang="tr-TR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79A45-24D5-438F-A741-1CD19BC609A3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3470" y="1385885"/>
            <a:ext cx="8748320" cy="4862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ELEKTRİKLE ÇALIŞAN TÜM SABİT MAKİNELER MUHAKKAK TOPRAKLANMALIDIR.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lvl="0">
              <a:spcBef>
                <a:spcPts val="600"/>
              </a:spcBef>
              <a:defRPr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Topraklamanın çalışma prensibi;</a:t>
            </a:r>
          </a:p>
          <a:p>
            <a:pPr marL="442913" lvl="0" indent="-442913">
              <a:spcBef>
                <a:spcPts val="600"/>
              </a:spcBef>
              <a:defRPr/>
            </a:pP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	</a:t>
            </a:r>
            <a:r>
              <a:rPr lang="tr-TR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Kaçak akımda </a:t>
            </a:r>
            <a:r>
              <a:rPr lang="tr-TR" sz="2000" b="0" dirty="0">
                <a:solidFill>
                  <a:schemeClr val="tx1"/>
                </a:solidFill>
              </a:rPr>
              <a:t>hattın sigortasını attırarak devreyi keser, </a:t>
            </a:r>
          </a:p>
          <a:p>
            <a:pPr marL="457200" lvl="0" indent="-457200">
              <a:spcBef>
                <a:spcPts val="600"/>
              </a:spcBef>
              <a:buAutoNum type="arabicPeriod" startAt="2"/>
              <a:defRPr/>
            </a:pPr>
            <a:r>
              <a:rPr lang="tr-TR" sz="2000" b="0" dirty="0">
                <a:solidFill>
                  <a:schemeClr val="tx1"/>
                </a:solidFill>
              </a:rPr>
              <a:t>Sızıntı kaçakta temas gerilimi  50 Voltun altında olmalı</a:t>
            </a:r>
          </a:p>
          <a:p>
            <a:pPr lvl="0">
              <a:spcBef>
                <a:spcPts val="600"/>
              </a:spcBef>
              <a:defRPr/>
            </a:pPr>
            <a:endParaRPr lang="tr-TR" sz="2000" b="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tr-T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Toprak hattı: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tr-TR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Düşük dirençte olmalı,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tr-TR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Takip edilebilir olmalı,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tr-TR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Sağlam ve mekanik, kimyasal etkilere dayanıklı olmalı,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tr-TR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Hattın sigorta kesme değerindeki akıma dayanıklı olmalı,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tr-TR" sz="2000" b="0" dirty="0">
                <a:solidFill>
                  <a:schemeClr val="tx1"/>
                </a:solidFill>
              </a:rPr>
              <a:t>Toprak hattı kablo rengi sarı yeşil olmalı,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5680" y="188550"/>
            <a:ext cx="4211950" cy="864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10000"/>
              </a:lnSpc>
              <a:spcBef>
                <a:spcPts val="0"/>
              </a:spcBef>
            </a:pPr>
            <a:r>
              <a:rPr lang="tr-TR" altLang="tr-T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4-İYİ TOPRAKLAMA YAPARAK KORUMA</a:t>
            </a:r>
            <a:endParaRPr lang="tr-TR" altLang="tr-TR" sz="2400" b="1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7835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tr-TR" altLang="tr-TR" sz="1000" b="0">
              <a:latin typeface="Tahoma" panose="020B0604030504040204" pitchFamily="34" charset="0"/>
            </a:endParaRPr>
          </a:p>
          <a:p>
            <a:pPr eaLnBrk="1" hangingPunct="1">
              <a:defRPr/>
            </a:pPr>
            <a:fld id="{4D479A45-24D5-438F-A741-1CD19BC609A3}" type="slidenum">
              <a:rPr lang="tr-TR" altLang="tr-TR" sz="1000" b="0" smtClean="0">
                <a:latin typeface="Tahoma" panose="020B0604030504040204" pitchFamily="34" charset="0"/>
              </a:rPr>
              <a:pPr eaLnBrk="1" hangingPunct="1">
                <a:defRPr/>
              </a:pPr>
              <a:t>15</a:t>
            </a:fld>
            <a:endParaRPr lang="tr-TR" altLang="tr-TR" sz="1000" b="0">
              <a:latin typeface="Tahoma" panose="020B060403050404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31913" y="115888"/>
            <a:ext cx="7273925" cy="646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4463" y="765175"/>
            <a:ext cx="8999537" cy="59483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000" dirty="0"/>
              <a:t>ELEKTRİKLE ÇALIŞAN TÜM SABİT MAKİNELER MUHAKKAK TOPRAKLANMALIDIR.</a:t>
            </a:r>
          </a:p>
          <a:p>
            <a:pPr eaLnBrk="1" hangingPunct="1">
              <a:defRPr/>
            </a:pPr>
            <a:r>
              <a:rPr lang="tr-TR" sz="2400" dirty="0"/>
              <a:t>Topraklama; </a:t>
            </a:r>
            <a:r>
              <a:rPr lang="tr-TR" sz="2400" b="0" dirty="0"/>
              <a:t>Düşük dirençte olmalı, Toprak hattı takip edilebilir olmalı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/>
              <a:t> Sağlam, mekanik ve kimyasal etkilere dayanıklı olmalı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/>
              <a:t>Hattın sigorta değerindeki akıma dayanıklı olmalı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/>
              <a:t>(</a:t>
            </a:r>
            <a:r>
              <a:rPr lang="tr-TR" sz="2400" b="0" dirty="0">
                <a:solidFill>
                  <a:srgbClr val="FFFF00"/>
                </a:solidFill>
              </a:rPr>
              <a:t>Koruma &lt;10</a:t>
            </a:r>
            <a:r>
              <a:rPr lang="el-GR" sz="2400" b="0" dirty="0">
                <a:solidFill>
                  <a:srgbClr val="FFFF00"/>
                </a:solidFill>
              </a:rPr>
              <a:t>Ω</a:t>
            </a:r>
            <a:r>
              <a:rPr lang="tr-TR" sz="2400" b="0" dirty="0">
                <a:solidFill>
                  <a:srgbClr val="FFFF00"/>
                </a:solidFill>
              </a:rPr>
              <a:t> </a:t>
            </a:r>
            <a:r>
              <a:rPr lang="tr-TR" sz="2400" b="0" dirty="0"/>
              <a:t>)   (</a:t>
            </a:r>
            <a:r>
              <a:rPr lang="tr-TR" sz="2000" b="0" dirty="0"/>
              <a:t>koruma &lt;5</a:t>
            </a:r>
            <a:r>
              <a:rPr lang="el-GR" sz="2000" b="0" dirty="0"/>
              <a:t>Ω</a:t>
            </a:r>
            <a:r>
              <a:rPr lang="tr-TR" sz="2000" b="0" dirty="0"/>
              <a:t>), (işletme &lt; 2</a:t>
            </a:r>
            <a:r>
              <a:rPr lang="el-GR" sz="2000" b="0" dirty="0"/>
              <a:t>Ω</a:t>
            </a:r>
            <a:r>
              <a:rPr lang="tr-TR" sz="2000" b="0" dirty="0"/>
              <a:t>),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>
                <a:solidFill>
                  <a:srgbClr val="FFFF00"/>
                </a:solidFill>
              </a:rPr>
              <a:t>(</a:t>
            </a:r>
            <a:r>
              <a:rPr lang="tr-TR" sz="2400" b="0" dirty="0" err="1">
                <a:solidFill>
                  <a:srgbClr val="FFFF00"/>
                </a:solidFill>
              </a:rPr>
              <a:t>Paratöner</a:t>
            </a:r>
            <a:r>
              <a:rPr lang="tr-TR" sz="2400" b="0" dirty="0">
                <a:solidFill>
                  <a:srgbClr val="FFFF00"/>
                </a:solidFill>
              </a:rPr>
              <a:t>, </a:t>
            </a:r>
            <a:r>
              <a:rPr lang="tr-TR" sz="2400" b="0" dirty="0" err="1">
                <a:solidFill>
                  <a:srgbClr val="FFFF00"/>
                </a:solidFill>
              </a:rPr>
              <a:t>Parafudr</a:t>
            </a:r>
            <a:r>
              <a:rPr lang="tr-TR" sz="2400" b="0" dirty="0">
                <a:solidFill>
                  <a:srgbClr val="FFFF00"/>
                </a:solidFill>
              </a:rPr>
              <a:t> &lt;5</a:t>
            </a:r>
            <a:r>
              <a:rPr lang="el-GR" sz="2400" b="0" dirty="0">
                <a:solidFill>
                  <a:srgbClr val="FFFF00"/>
                </a:solidFill>
              </a:rPr>
              <a:t>Ω</a:t>
            </a:r>
            <a:r>
              <a:rPr lang="tr-TR" sz="2400" b="0" dirty="0">
                <a:solidFill>
                  <a:srgbClr val="FFFF00"/>
                </a:solidFill>
              </a:rPr>
              <a:t>) </a:t>
            </a:r>
            <a:r>
              <a:rPr lang="tr-TR" sz="2400" dirty="0">
                <a:solidFill>
                  <a:srgbClr val="FFFF00"/>
                </a:solidFill>
              </a:rPr>
              <a:t>   </a:t>
            </a:r>
            <a:r>
              <a:rPr lang="tr-TR" sz="2000" b="0" dirty="0"/>
              <a:t>(</a:t>
            </a:r>
            <a:r>
              <a:rPr lang="tr-TR" sz="2000" b="0" dirty="0" err="1"/>
              <a:t>Parafudr</a:t>
            </a:r>
            <a:r>
              <a:rPr lang="tr-TR" sz="2000" b="0" dirty="0"/>
              <a:t> &lt;2</a:t>
            </a:r>
            <a:r>
              <a:rPr lang="el-GR" sz="2000" b="0" dirty="0"/>
              <a:t>Ω </a:t>
            </a:r>
            <a:r>
              <a:rPr lang="tr-TR" sz="2000" b="0" dirty="0"/>
              <a:t>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000" b="0" dirty="0">
                <a:latin typeface="Arial" charset="0"/>
              </a:rPr>
              <a:t>Evlerde</a:t>
            </a:r>
            <a:r>
              <a:rPr lang="tr-TR" sz="2000" b="0" dirty="0">
                <a:latin typeface="Arial" charset="0"/>
                <a:cs typeface="Tahoma" pitchFamily="34" charset="0"/>
              </a:rPr>
              <a:t> en az </a:t>
            </a:r>
            <a:r>
              <a:rPr lang="tr-TR" sz="2000" b="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2,5 mm</a:t>
            </a:r>
            <a:r>
              <a:rPr lang="tr-TR" sz="2000" b="0" baseline="3000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2</a:t>
            </a:r>
            <a:r>
              <a:rPr lang="tr-TR" sz="2000" b="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 </a:t>
            </a:r>
            <a:r>
              <a:rPr lang="tr-TR" sz="2000" b="0" dirty="0">
                <a:latin typeface="Arial" charset="0"/>
                <a:cs typeface="Tahoma" pitchFamily="34" charset="0"/>
              </a:rPr>
              <a:t>toprak hattı olmalı, (korunmalı durumda 1,5 mm</a:t>
            </a:r>
            <a:r>
              <a:rPr lang="tr-TR" sz="2000" b="0" baseline="30000" dirty="0">
                <a:latin typeface="Arial" charset="0"/>
                <a:cs typeface="Tahoma" pitchFamily="34" charset="0"/>
              </a:rPr>
              <a:t>2</a:t>
            </a:r>
            <a:r>
              <a:rPr lang="tr-TR" sz="2000" b="0" dirty="0">
                <a:latin typeface="Arial" charset="0"/>
                <a:cs typeface="Tahoma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000" b="0" dirty="0">
                <a:latin typeface="Arial" charset="0"/>
                <a:cs typeface="Tahoma" pitchFamily="34" charset="0"/>
              </a:rPr>
              <a:t> Fabrika ve benzeri iş yerlerinde </a:t>
            </a:r>
            <a:r>
              <a:rPr lang="tr-TR" sz="2000" b="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en az 4 mm</a:t>
            </a:r>
            <a:r>
              <a:rPr lang="tr-TR" sz="2000" b="0" baseline="3000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2</a:t>
            </a:r>
            <a:r>
              <a:rPr lang="tr-TR" sz="2000" b="0" dirty="0">
                <a:latin typeface="Arial" charset="0"/>
                <a:cs typeface="Tahoma" pitchFamily="34" charset="0"/>
              </a:rPr>
              <a:t>, olmalı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000" b="0" dirty="0">
                <a:latin typeface="Arial" charset="0"/>
                <a:cs typeface="Tahoma" pitchFamily="34" charset="0"/>
              </a:rPr>
              <a:t>Üç fazda, nötr 16mm2 kadar eşit sonrası düşük kesit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000" b="0" dirty="0">
                <a:latin typeface="Arial" charset="0"/>
                <a:cs typeface="Tahoma" pitchFamily="34" charset="0"/>
              </a:rPr>
              <a:t>Daha büyük kesitlerde nötr kesiti 25/16,   35/16,   50/25,   70/35,   95/50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300" b="0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Seyyar aletlerin topraklama kontrolü en geç 6 ayda bir yapılmalı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rgbClr val="FFFF00"/>
                </a:solidFill>
              </a:rPr>
              <a:t>Toprak direnci her yıl EMO veya akredite firmaya ölçtürülüp raporu saklanmalı </a:t>
            </a:r>
          </a:p>
        </p:txBody>
      </p:sp>
      <p:sp>
        <p:nvSpPr>
          <p:cNvPr id="97285" name="Metin kutusu 7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II-33/42</a:t>
            </a:r>
          </a:p>
        </p:txBody>
      </p:sp>
      <p:pic>
        <p:nvPicPr>
          <p:cNvPr id="130054" name="Picture 2" descr="http://www.ampermuhendislik.com/yukleme/Image/kyoritsu-4105-has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325688"/>
            <a:ext cx="2381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tr-TR" altLang="tr-TR" sz="1000" b="0">
              <a:latin typeface="Tahoma" panose="020B0604030504040204" pitchFamily="34" charset="0"/>
            </a:endParaRPr>
          </a:p>
          <a:p>
            <a:pPr eaLnBrk="1" hangingPunct="1">
              <a:defRPr/>
            </a:pPr>
            <a:fld id="{A6A9871E-D6B6-4F1A-AED5-FB7F8E8F65F4}" type="slidenum">
              <a:rPr lang="tr-TR" altLang="tr-TR" sz="1000" b="0" smtClean="0">
                <a:latin typeface="Tahoma" panose="020B0604030504040204" pitchFamily="34" charset="0"/>
              </a:rPr>
              <a:pPr eaLnBrk="1" hangingPunct="1">
                <a:defRPr/>
              </a:pPr>
              <a:t>16</a:t>
            </a:fld>
            <a:endParaRPr lang="tr-TR" altLang="tr-TR" sz="1000" b="0">
              <a:latin typeface="Tahoma" panose="020B060403050404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31913" y="115888"/>
            <a:ext cx="7273925" cy="646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4463" y="765175"/>
            <a:ext cx="8999537" cy="5816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400" dirty="0"/>
              <a:t>Alçak gerilim şebekeleri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sz="2200" b="0" dirty="0"/>
              <a:t>Tesisat yönetmelikleri, alçak gerilim şebekelerinde kullanılmak üzere, temel olarak üç çeşit topraklama bağlantısı belirlemektedir. Bağlantı şekillerini belirleyen isimlerden,</a:t>
            </a:r>
          </a:p>
          <a:p>
            <a:pPr eaLnBrk="1" hangingPunct="1">
              <a:spcBef>
                <a:spcPts val="600"/>
              </a:spcBef>
              <a:defRPr/>
            </a:pPr>
            <a:endParaRPr lang="tr-TR" sz="800" b="0" dirty="0"/>
          </a:p>
          <a:p>
            <a:pPr eaLnBrk="1" hangingPunct="1">
              <a:spcBef>
                <a:spcPts val="600"/>
              </a:spcBef>
              <a:defRPr/>
            </a:pPr>
            <a:r>
              <a:rPr lang="tr-TR" sz="2200" b="0" dirty="0"/>
              <a:t>ilk harf </a:t>
            </a:r>
            <a:r>
              <a:rPr lang="tr-TR" sz="2200" b="0" dirty="0">
                <a:solidFill>
                  <a:srgbClr val="FFFF00"/>
                </a:solidFill>
              </a:rPr>
              <a:t>transformatörü</a:t>
            </a:r>
            <a:r>
              <a:rPr lang="tr-TR" sz="2200" b="0" dirty="0"/>
              <a:t>n sıfır noktasının toprakla bağlantı durumunu işaret etmektedir. </a:t>
            </a:r>
            <a:r>
              <a:rPr lang="tr-TR" sz="2200" dirty="0"/>
              <a:t>( </a:t>
            </a:r>
            <a:r>
              <a:rPr lang="tr-TR" sz="2200" dirty="0">
                <a:solidFill>
                  <a:srgbClr val="FFFF00"/>
                </a:solidFill>
              </a:rPr>
              <a:t>T </a:t>
            </a:r>
            <a:r>
              <a:rPr lang="tr-TR" sz="2200" b="0" dirty="0">
                <a:solidFill>
                  <a:srgbClr val="FFFF00"/>
                </a:solidFill>
              </a:rPr>
              <a:t>- Toprağa bağlı</a:t>
            </a:r>
            <a:r>
              <a:rPr lang="tr-TR" sz="2200" b="0" dirty="0"/>
              <a:t>),   ( </a:t>
            </a:r>
            <a:r>
              <a:rPr lang="tr-TR" sz="2200" dirty="0">
                <a:solidFill>
                  <a:srgbClr val="FFFF00"/>
                </a:solidFill>
              </a:rPr>
              <a:t>I</a:t>
            </a:r>
            <a:r>
              <a:rPr lang="tr-TR" sz="2200" b="0" dirty="0">
                <a:solidFill>
                  <a:srgbClr val="FFFF00"/>
                </a:solidFill>
              </a:rPr>
              <a:t> - Topraktan yalıtılmış</a:t>
            </a:r>
            <a:r>
              <a:rPr lang="tr-TR" sz="2200" b="0" dirty="0"/>
              <a:t>)  </a:t>
            </a:r>
          </a:p>
          <a:p>
            <a:pPr eaLnBrk="1" hangingPunct="1">
              <a:spcBef>
                <a:spcPts val="600"/>
              </a:spcBef>
              <a:defRPr/>
            </a:pPr>
            <a:endParaRPr lang="tr-TR" sz="800" b="0" dirty="0"/>
          </a:p>
          <a:p>
            <a:pPr eaLnBrk="1" hangingPunct="1">
              <a:spcBef>
                <a:spcPts val="600"/>
              </a:spcBef>
              <a:defRPr/>
            </a:pPr>
            <a:r>
              <a:rPr lang="tr-TR" sz="2200" b="0" dirty="0"/>
              <a:t>İkinci harf ise </a:t>
            </a:r>
            <a:r>
              <a:rPr lang="tr-TR" sz="2200" b="0" dirty="0">
                <a:solidFill>
                  <a:srgbClr val="FFFF00"/>
                </a:solidFill>
              </a:rPr>
              <a:t>cihazların</a:t>
            </a:r>
            <a:r>
              <a:rPr lang="tr-TR" sz="2200" b="0" dirty="0"/>
              <a:t> toprağa bağlantı durumunu gösterir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sz="2200" b="0" dirty="0"/>
              <a:t> ( </a:t>
            </a:r>
            <a:r>
              <a:rPr lang="tr-TR" sz="2200" b="0" dirty="0">
                <a:solidFill>
                  <a:srgbClr val="FFFF00"/>
                </a:solidFill>
              </a:rPr>
              <a:t>T – Toprağa bağlı</a:t>
            </a:r>
            <a:r>
              <a:rPr lang="tr-TR" sz="2200" b="0" dirty="0"/>
              <a:t>),  ( </a:t>
            </a:r>
            <a:r>
              <a:rPr lang="tr-TR" sz="2200" b="0" dirty="0">
                <a:solidFill>
                  <a:srgbClr val="FFFF00"/>
                </a:solidFill>
              </a:rPr>
              <a:t>N – Sıfır hattına bağlı</a:t>
            </a:r>
            <a:r>
              <a:rPr lang="tr-TR" sz="2200" b="0" dirty="0"/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endParaRPr lang="tr-TR" sz="800" b="0" dirty="0"/>
          </a:p>
          <a:p>
            <a:pPr marL="342900" indent="-342900" eaLnBrk="1" hangingPunct="1">
              <a:spcBef>
                <a:spcPts val="600"/>
              </a:spcBef>
              <a:buFontTx/>
              <a:buChar char="-"/>
              <a:defRPr/>
            </a:pPr>
            <a:r>
              <a:rPr lang="tr-TR" sz="2200" b="0" dirty="0"/>
              <a:t>Üçüncü harf ise  ( </a:t>
            </a:r>
            <a:r>
              <a:rPr lang="tr-TR" sz="2200" b="0" dirty="0">
                <a:solidFill>
                  <a:srgbClr val="FFFF00"/>
                </a:solidFill>
              </a:rPr>
              <a:t>S – Ayrık (</a:t>
            </a:r>
            <a:r>
              <a:rPr lang="tr-TR" sz="2200" b="0" dirty="0" err="1">
                <a:solidFill>
                  <a:srgbClr val="FFFF00"/>
                </a:solidFill>
              </a:rPr>
              <a:t>separeted</a:t>
            </a:r>
            <a:r>
              <a:rPr lang="tr-TR" sz="2200" b="0" dirty="0">
                <a:solidFill>
                  <a:srgbClr val="FFFF00"/>
                </a:solidFill>
              </a:rPr>
              <a:t>)</a:t>
            </a:r>
            <a:r>
              <a:rPr lang="tr-TR" sz="2200" b="0" dirty="0"/>
              <a:t>),     ( </a:t>
            </a:r>
            <a:r>
              <a:rPr lang="tr-TR" sz="2200" b="0" dirty="0">
                <a:solidFill>
                  <a:srgbClr val="FFFF00"/>
                </a:solidFill>
              </a:rPr>
              <a:t>C – Birleştirilmiş (</a:t>
            </a:r>
            <a:r>
              <a:rPr lang="tr-TR" sz="2200" b="0" dirty="0" err="1">
                <a:solidFill>
                  <a:srgbClr val="FFFF00"/>
                </a:solidFill>
              </a:rPr>
              <a:t>combinet</a:t>
            </a:r>
            <a:r>
              <a:rPr lang="tr-TR" sz="2200" b="0" dirty="0">
                <a:solidFill>
                  <a:srgbClr val="FFFF00"/>
                </a:solidFill>
              </a:rPr>
              <a:t>)</a:t>
            </a:r>
            <a:r>
              <a:rPr lang="tr-TR" sz="2200" b="0" dirty="0"/>
              <a:t>)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-"/>
              <a:defRPr/>
            </a:pPr>
            <a:r>
              <a:rPr lang="tr-TR" sz="2200" dirty="0">
                <a:solidFill>
                  <a:srgbClr val="FFFF00"/>
                </a:solidFill>
              </a:rPr>
              <a:t>TN-C</a:t>
            </a:r>
            <a:r>
              <a:rPr lang="tr-TR" sz="2200" b="0" dirty="0"/>
              <a:t> Nötr hattının kopması büyük tehlike yaratır.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-"/>
              <a:defRPr/>
            </a:pPr>
            <a:r>
              <a:rPr lang="tr-TR" sz="2200" dirty="0">
                <a:solidFill>
                  <a:srgbClr val="FFFF00"/>
                </a:solidFill>
              </a:rPr>
              <a:t>TN-S</a:t>
            </a:r>
            <a:r>
              <a:rPr lang="tr-TR" sz="2200" b="0" dirty="0"/>
              <a:t> Nötr hattı yalıtılmış olmalı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-"/>
              <a:defRPr/>
            </a:pPr>
            <a:r>
              <a:rPr lang="tr-TR" sz="2200" dirty="0">
                <a:solidFill>
                  <a:srgbClr val="FFFF00"/>
                </a:solidFill>
              </a:rPr>
              <a:t>TT</a:t>
            </a:r>
            <a:r>
              <a:rPr lang="tr-TR" sz="2200" b="0" dirty="0"/>
              <a:t> Nötr ve cihazlar ayrı ayrı topraklanmış ve nötr yalıtılmış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-"/>
              <a:defRPr/>
            </a:pPr>
            <a:r>
              <a:rPr lang="tr-TR" sz="2200" dirty="0">
                <a:solidFill>
                  <a:srgbClr val="FFFF00"/>
                </a:solidFill>
              </a:rPr>
              <a:t>TN-C-S</a:t>
            </a:r>
            <a:r>
              <a:rPr lang="tr-TR" sz="2200" b="0" dirty="0"/>
              <a:t> Şebekenin bazı bölümlerinde nötr toprak ayrılmış</a:t>
            </a:r>
          </a:p>
        </p:txBody>
      </p:sp>
      <p:sp>
        <p:nvSpPr>
          <p:cNvPr id="99333" name="Metin kutusu 7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II-33/42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250825" y="1046163"/>
            <a:ext cx="84248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000000"/>
                </a:solidFill>
                <a:latin typeface="Arial" panose="020B0604020202020204" pitchFamily="34" charset="0"/>
              </a:rPr>
              <a:t>TT Sistemi</a:t>
            </a:r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395288" y="5516563"/>
            <a:ext cx="849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827088" y="5942013"/>
            <a:ext cx="7561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latin typeface="Arial" panose="020B0604020202020204" pitchFamily="34" charset="0"/>
              </a:rPr>
              <a:t>Üç faz ve Nötr hattı çekilmiş  toprak hattı ayrıca çekilmiş</a:t>
            </a: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358" name="Metin kutusu 6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II-36/42</a:t>
            </a:r>
          </a:p>
        </p:txBody>
      </p:sp>
      <p:sp>
        <p:nvSpPr>
          <p:cNvPr id="11" name="Metin kutusu 4"/>
          <p:cNvSpPr txBox="1">
            <a:spLocks noChangeArrowheads="1"/>
          </p:cNvSpPr>
          <p:nvPr/>
        </p:nvSpPr>
        <p:spPr bwMode="auto">
          <a:xfrm>
            <a:off x="5468938" y="4572000"/>
            <a:ext cx="345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tr-TR" altLang="tr-TR" sz="2000" b="0" kern="0" dirty="0">
                <a:solidFill>
                  <a:prstClr val="black"/>
                </a:solidFill>
                <a:latin typeface="Arial" charset="0"/>
              </a:rPr>
              <a:t>TN-C </a:t>
            </a:r>
            <a:r>
              <a:rPr lang="tr-TR" altLang="tr-TR" sz="1400" b="0" kern="0" dirty="0">
                <a:solidFill>
                  <a:prstClr val="black"/>
                </a:solidFill>
                <a:latin typeface="Arial" charset="0"/>
              </a:rPr>
              <a:t>(4 iletken) Nötrde toprak bağlı </a:t>
            </a:r>
            <a:r>
              <a:rPr lang="tr-TR" altLang="tr-TR" sz="2000" b="0" kern="0" dirty="0">
                <a:solidFill>
                  <a:prstClr val="black"/>
                </a:solidFill>
                <a:latin typeface="Arial" charset="0"/>
              </a:rPr>
              <a:t>TN-S </a:t>
            </a:r>
            <a:r>
              <a:rPr lang="tr-TR" altLang="tr-TR" sz="1400" b="0" kern="0" dirty="0">
                <a:solidFill>
                  <a:prstClr val="black"/>
                </a:solidFill>
                <a:latin typeface="Arial" charset="0"/>
              </a:rPr>
              <a:t>(5 iletken) </a:t>
            </a:r>
            <a:r>
              <a:rPr lang="tr-TR" altLang="tr-TR" sz="1600" b="0" kern="0" dirty="0">
                <a:solidFill>
                  <a:prstClr val="black"/>
                </a:solidFill>
                <a:latin typeface="Arial" charset="0"/>
              </a:rPr>
              <a:t>Toprakta nötr bağlı</a:t>
            </a:r>
          </a:p>
        </p:txBody>
      </p:sp>
      <p:sp>
        <p:nvSpPr>
          <p:cNvPr id="2" name="Dikdörtgen 1"/>
          <p:cNvSpPr/>
          <p:nvPr/>
        </p:nvSpPr>
        <p:spPr bwMode="auto">
          <a:xfrm>
            <a:off x="1684338" y="2924175"/>
            <a:ext cx="287337" cy="5159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/>
          </a:p>
        </p:txBody>
      </p:sp>
      <p:grpSp>
        <p:nvGrpSpPr>
          <p:cNvPr id="100361" name="Grup 12"/>
          <p:cNvGrpSpPr>
            <a:grpSpLocks/>
          </p:cNvGrpSpPr>
          <p:nvPr/>
        </p:nvGrpSpPr>
        <p:grpSpPr bwMode="auto">
          <a:xfrm>
            <a:off x="250825" y="1649413"/>
            <a:ext cx="8785225" cy="4083050"/>
            <a:chOff x="250826" y="1412776"/>
            <a:chExt cx="8785670" cy="4083050"/>
          </a:xfrm>
        </p:grpSpPr>
        <p:grpSp>
          <p:nvGrpSpPr>
            <p:cNvPr id="100364" name="Grup 5"/>
            <p:cNvGrpSpPr>
              <a:grpSpLocks/>
            </p:cNvGrpSpPr>
            <p:nvPr/>
          </p:nvGrpSpPr>
          <p:grpSpPr bwMode="auto">
            <a:xfrm>
              <a:off x="250826" y="1412776"/>
              <a:ext cx="8785670" cy="4083050"/>
              <a:chOff x="250826" y="1422400"/>
              <a:chExt cx="8785670" cy="4083050"/>
            </a:xfrm>
          </p:grpSpPr>
          <p:pic>
            <p:nvPicPr>
              <p:cNvPr id="100366" name="Picture 3" descr="TT sistem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26" y="1422400"/>
                <a:ext cx="8785670" cy="408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Metin kutusu 4"/>
              <p:cNvSpPr txBox="1">
                <a:spLocks noChangeArrowheads="1"/>
              </p:cNvSpPr>
              <p:nvPr/>
            </p:nvSpPr>
            <p:spPr bwMode="auto">
              <a:xfrm>
                <a:off x="323855" y="3649662"/>
                <a:ext cx="1258952" cy="12620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tr-TR" altLang="tr-TR" sz="2000" b="0" kern="0" dirty="0">
                    <a:solidFill>
                      <a:prstClr val="black"/>
                    </a:solidFill>
                    <a:latin typeface="Arial" charset="0"/>
                  </a:rPr>
                  <a:t>TN 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tr-TR" altLang="tr-TR" sz="1400" b="0" kern="0" dirty="0">
                    <a:solidFill>
                      <a:prstClr val="black"/>
                    </a:solidFill>
                    <a:latin typeface="Arial" charset="0"/>
                  </a:rPr>
                  <a:t>yıldız noktası Empedans veya direnç ile bağlı</a:t>
                </a:r>
              </a:p>
            </p:txBody>
          </p:sp>
          <p:cxnSp>
            <p:nvCxnSpPr>
              <p:cNvPr id="100368" name="Düz Ok Bağlayıcısı 9"/>
              <p:cNvCxnSpPr>
                <a:cxnSpLocks noChangeShapeType="1"/>
              </p:cNvCxnSpPr>
              <p:nvPr/>
            </p:nvCxnSpPr>
            <p:spPr bwMode="auto">
              <a:xfrm flipV="1">
                <a:off x="1038173" y="3182194"/>
                <a:ext cx="576709" cy="466309"/>
              </a:xfrm>
              <a:prstGeom prst="straightConnector1">
                <a:avLst/>
              </a:prstGeom>
              <a:noFill/>
              <a:ln w="38100" algn="ctr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Metin kutusu 4"/>
              <p:cNvSpPr txBox="1">
                <a:spLocks noChangeArrowheads="1"/>
              </p:cNvSpPr>
              <p:nvPr/>
            </p:nvSpPr>
            <p:spPr bwMode="auto">
              <a:xfrm>
                <a:off x="5404112" y="3182937"/>
                <a:ext cx="2121007" cy="4000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tr-TR" altLang="tr-TR" sz="2000" b="0" kern="0" dirty="0">
                    <a:solidFill>
                      <a:prstClr val="black"/>
                    </a:solidFill>
                    <a:latin typeface="Arial" charset="0"/>
                  </a:rPr>
                  <a:t>TT sistemi</a:t>
                </a:r>
                <a:endParaRPr lang="tr-TR" altLang="tr-TR" sz="1800" b="0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00370" name="Düz Bağlayıcı 4"/>
              <p:cNvCxnSpPr>
                <a:cxnSpLocks noChangeShapeType="1"/>
              </p:cNvCxnSpPr>
              <p:nvPr/>
            </p:nvCxnSpPr>
            <p:spPr bwMode="auto">
              <a:xfrm flipH="1">
                <a:off x="1827905" y="3933056"/>
                <a:ext cx="1952007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Dikdörtgen 6"/>
            <p:cNvSpPr/>
            <p:nvPr/>
          </p:nvSpPr>
          <p:spPr bwMode="auto">
            <a:xfrm>
              <a:off x="1741565" y="2938363"/>
              <a:ext cx="209561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tr-TR"/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3225" y="1125538"/>
            <a:ext cx="8424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altLang="tr-TR" sz="1800" dirty="0">
                <a:latin typeface="Arial" charset="0"/>
              </a:rPr>
              <a:t>TN-C Sistemi </a:t>
            </a:r>
            <a:r>
              <a:rPr lang="tr-TR" altLang="tr-TR" sz="2400" b="0" kern="0" dirty="0">
                <a:latin typeface="Arial" charset="0"/>
              </a:rPr>
              <a:t>(</a:t>
            </a:r>
            <a:r>
              <a:rPr lang="tr-TR" altLang="tr-TR" sz="1800" b="0" kern="0" dirty="0">
                <a:latin typeface="Arial" charset="0"/>
              </a:rPr>
              <a:t>4 iletken) Nötr direnç veya empedans bobin ile toprağa bağlı </a:t>
            </a:r>
            <a:endParaRPr lang="tr-TR" altLang="tr-TR" sz="1800" dirty="0">
              <a:latin typeface="Arial" charset="0"/>
            </a:endParaRPr>
          </a:p>
        </p:txBody>
      </p:sp>
      <p:sp>
        <p:nvSpPr>
          <p:cNvPr id="18" name="Metin kutusu 4"/>
          <p:cNvSpPr txBox="1">
            <a:spLocks noChangeArrowheads="1"/>
          </p:cNvSpPr>
          <p:nvPr/>
        </p:nvSpPr>
        <p:spPr bwMode="auto">
          <a:xfrm>
            <a:off x="7196138" y="4770438"/>
            <a:ext cx="1697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tr-TR" altLang="tr-TR" sz="1400" b="0" kern="0" dirty="0">
                <a:solidFill>
                  <a:prstClr val="black"/>
                </a:solidFill>
                <a:latin typeface="Arial" charset="0"/>
              </a:rPr>
              <a:t>TN-C (4 iletken)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tr-TR" altLang="tr-TR" sz="1400" b="0" kern="0" dirty="0">
                <a:solidFill>
                  <a:prstClr val="black"/>
                </a:solidFill>
                <a:latin typeface="Arial" charset="0"/>
              </a:rPr>
              <a:t>TN-S (5 iletken)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322263" y="6165850"/>
            <a:ext cx="8424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latin typeface="Arial" panose="020B0604020202020204" pitchFamily="34" charset="0"/>
              </a:rPr>
              <a:t>Nötr ve koruma iletkenleri beraber çekilmiş şebeke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250825" y="1046163"/>
            <a:ext cx="84248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altLang="tr-TR" sz="2400" dirty="0">
                <a:latin typeface="Arial" charset="0"/>
              </a:rPr>
              <a:t>TN-S Sistemi </a:t>
            </a:r>
            <a:r>
              <a:rPr lang="tr-TR" altLang="tr-TR" sz="2400" b="0" kern="0" dirty="0">
                <a:latin typeface="Arial" charset="0"/>
              </a:rPr>
              <a:t>(5 iletken) Toprakta nötr bağlı</a:t>
            </a:r>
            <a:endParaRPr lang="tr-TR" altLang="tr-TR" sz="2400" dirty="0">
              <a:latin typeface="Arial" charset="0"/>
            </a:endParaRP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898525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381" name="Metin kutusu 5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II-35/42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08175" y="3200400"/>
            <a:ext cx="360363" cy="49371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Metin kutusu 4"/>
          <p:cNvSpPr txBox="1">
            <a:spLocks noChangeArrowheads="1"/>
          </p:cNvSpPr>
          <p:nvPr/>
        </p:nvSpPr>
        <p:spPr bwMode="auto">
          <a:xfrm>
            <a:off x="539750" y="2924175"/>
            <a:ext cx="1368425" cy="123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>
                <a:solidFill>
                  <a:schemeClr val="bg1"/>
                </a:solidFill>
                <a:latin typeface="Arial" panose="020B0604020202020204" pitchFamily="34" charset="0"/>
              </a:rPr>
              <a:t>TN </a:t>
            </a:r>
            <a:r>
              <a:rPr lang="tr-TR" altLang="tr-TR" sz="1800">
                <a:solidFill>
                  <a:schemeClr val="bg1"/>
                </a:solidFill>
                <a:latin typeface="Arial" panose="020B0604020202020204" pitchFamily="34" charset="0"/>
              </a:rPr>
              <a:t>yıldız noktası doğrudan topraklı</a:t>
            </a:r>
          </a:p>
        </p:txBody>
      </p:sp>
      <p:pic>
        <p:nvPicPr>
          <p:cNvPr id="101384" name="Picture 3" descr="TN-S Sist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>
            <a:fillRect/>
          </a:stretch>
        </p:blipFill>
        <p:spPr bwMode="auto">
          <a:xfrm>
            <a:off x="107950" y="1595438"/>
            <a:ext cx="885666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5" name="Grup 14"/>
          <p:cNvGrpSpPr>
            <a:grpSpLocks/>
          </p:cNvGrpSpPr>
          <p:nvPr/>
        </p:nvGrpSpPr>
        <p:grpSpPr bwMode="auto">
          <a:xfrm>
            <a:off x="431800" y="3946525"/>
            <a:ext cx="8461375" cy="1930400"/>
            <a:chOff x="467544" y="4512701"/>
            <a:chExt cx="8461966" cy="1931457"/>
          </a:xfrm>
        </p:grpSpPr>
        <p:sp>
          <p:nvSpPr>
            <p:cNvPr id="16" name="Metin kutusu 4"/>
            <p:cNvSpPr txBox="1">
              <a:spLocks noChangeArrowheads="1"/>
            </p:cNvSpPr>
            <p:nvPr/>
          </p:nvSpPr>
          <p:spPr bwMode="auto">
            <a:xfrm>
              <a:off x="467544" y="4512701"/>
              <a:ext cx="1224048" cy="1230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tr-TR" altLang="tr-TR" sz="2000" b="0" kern="0" dirty="0">
                  <a:solidFill>
                    <a:prstClr val="black"/>
                  </a:solidFill>
                  <a:latin typeface="Arial" charset="0"/>
                </a:rPr>
                <a:t>TN </a:t>
              </a:r>
              <a:r>
                <a:rPr lang="tr-TR" altLang="tr-TR" sz="1800" b="0" kern="0" dirty="0">
                  <a:solidFill>
                    <a:prstClr val="black"/>
                  </a:solidFill>
                  <a:latin typeface="Arial" charset="0"/>
                </a:rPr>
                <a:t>yıldız noktası doğrudan topraklı</a:t>
              </a:r>
            </a:p>
          </p:txBody>
        </p:sp>
        <p:cxnSp>
          <p:nvCxnSpPr>
            <p:cNvPr id="101388" name="Düz Ok Bağlayıcısı 16"/>
            <p:cNvCxnSpPr>
              <a:cxnSpLocks noChangeShapeType="1"/>
            </p:cNvCxnSpPr>
            <p:nvPr/>
          </p:nvCxnSpPr>
          <p:spPr bwMode="auto">
            <a:xfrm>
              <a:off x="1691035" y="5087629"/>
              <a:ext cx="576709" cy="492307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Metin kutusu 4"/>
            <p:cNvSpPr txBox="1">
              <a:spLocks noChangeArrowheads="1"/>
            </p:cNvSpPr>
            <p:nvPr/>
          </p:nvSpPr>
          <p:spPr bwMode="auto">
            <a:xfrm>
              <a:off x="5257367" y="5735745"/>
              <a:ext cx="3672143" cy="70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tr-TR" altLang="tr-TR" sz="2000" b="0" kern="0" dirty="0">
                  <a:solidFill>
                    <a:prstClr val="black"/>
                  </a:solidFill>
                  <a:latin typeface="Arial" charset="0"/>
                </a:rPr>
                <a:t>TN-C (</a:t>
              </a:r>
              <a:r>
                <a:rPr lang="tr-TR" altLang="tr-TR" sz="1600" b="0" kern="0" dirty="0">
                  <a:solidFill>
                    <a:prstClr val="black"/>
                  </a:solidFill>
                  <a:latin typeface="Arial" charset="0"/>
                </a:rPr>
                <a:t>4 iletken) Nötrde toprak bağlı </a:t>
              </a:r>
              <a:r>
                <a:rPr lang="tr-TR" altLang="tr-TR" sz="2000" b="0" kern="0" dirty="0">
                  <a:solidFill>
                    <a:prstClr val="black"/>
                  </a:solidFill>
                  <a:latin typeface="Arial" charset="0"/>
                </a:rPr>
                <a:t>TN-S (5</a:t>
              </a:r>
              <a:r>
                <a:rPr lang="tr-TR" altLang="tr-TR" sz="1600" b="0" kern="0" dirty="0">
                  <a:solidFill>
                    <a:prstClr val="black"/>
                  </a:solidFill>
                  <a:latin typeface="Arial" charset="0"/>
                </a:rPr>
                <a:t> iletken) Toprakta nötr bağlı</a:t>
              </a:r>
            </a:p>
          </p:txBody>
        </p:sp>
        <p:sp>
          <p:nvSpPr>
            <p:cNvPr id="19" name="Metin kutusu 4"/>
            <p:cNvSpPr txBox="1">
              <a:spLocks noChangeArrowheads="1"/>
            </p:cNvSpPr>
            <p:nvPr/>
          </p:nvSpPr>
          <p:spPr bwMode="auto">
            <a:xfrm>
              <a:off x="5439941" y="4716012"/>
              <a:ext cx="2121048" cy="400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tr-TR" altLang="tr-TR" sz="2000" b="0" kern="0" dirty="0">
                  <a:solidFill>
                    <a:prstClr val="black"/>
                  </a:solidFill>
                  <a:latin typeface="Arial" charset="0"/>
                </a:rPr>
                <a:t>TN-S sistemi</a:t>
              </a:r>
              <a:endParaRPr lang="tr-TR" altLang="tr-TR" sz="1800" b="0" kern="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1386" name="Metin kutusu 1"/>
          <p:cNvSpPr txBox="1">
            <a:spLocks noChangeArrowheads="1"/>
          </p:cNvSpPr>
          <p:nvPr/>
        </p:nvSpPr>
        <p:spPr bwMode="auto">
          <a:xfrm>
            <a:off x="2339975" y="3006725"/>
            <a:ext cx="140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200">
                <a:solidFill>
                  <a:srgbClr val="FF0000"/>
                </a:solidFill>
              </a:rPr>
              <a:t>Nötr hattı yalıtkan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G_9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96975"/>
            <a:ext cx="36385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IMG_3758F-ör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074863"/>
            <a:ext cx="48021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Metin kutusu 5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II-37/42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950" y="1213877"/>
            <a:ext cx="8928100" cy="4447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tr-TR" sz="8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1 STATİK ELEKTRİK TEHLİKELERİ VE ÖNLEMLERİ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AŞIRI AKIMLARA KARŞI ÖNLEM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 TEMAS GERİLİMİNE KARŞI KORUNMA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4 TOPRAKLAMA UYGULAMALARI İLE ÖNLEM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5  KAÇAK AKIM RÖLESİ ÇALIŞMA PRENSİBİ 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6  ELEKTRİK KONTAĞINDAN KAYNAKLANAN YANGIN</a:t>
            </a:r>
          </a:p>
          <a:p>
            <a:pPr eaLnBrk="1" hangingPunct="1">
              <a:spcBef>
                <a:spcPts val="600"/>
              </a:spcBef>
              <a:defRPr/>
            </a:pPr>
            <a:endParaRPr lang="tr-TR" sz="24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 dirty="0">
                <a:solidFill>
                  <a:srgbClr val="000000"/>
                </a:solidFill>
              </a:rPr>
              <a:t>BÖLÜM</a:t>
            </a:r>
            <a:r>
              <a:rPr lang="tr-TR" altLang="tr-TR" sz="3200" b="0" dirty="0">
                <a:solidFill>
                  <a:srgbClr val="000000"/>
                </a:solidFill>
              </a:rPr>
              <a:t> 2</a:t>
            </a:r>
            <a:endParaRPr lang="en-US" altLang="tr-TR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Metin kutusu 5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II-37/42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95680" y="188550"/>
            <a:ext cx="4211950" cy="864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 panose="020B0604020202020204" pitchFamily="34" charset="0"/>
              </a:rPr>
              <a:t>4-İYİ TOPRAKLAMA YAPARAK KORUMA</a:t>
            </a:r>
            <a:endParaRPr kumimoji="0" lang="tr-TR" altLang="tr-T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7" name="Picture 2" descr="IMG_97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10943" b="21888"/>
          <a:stretch/>
        </p:blipFill>
        <p:spPr bwMode="auto">
          <a:xfrm>
            <a:off x="108354" y="1474604"/>
            <a:ext cx="3529398" cy="49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3758F-örn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r="26160"/>
          <a:stretch/>
        </p:blipFill>
        <p:spPr bwMode="auto">
          <a:xfrm>
            <a:off x="3865249" y="1434079"/>
            <a:ext cx="1440160" cy="23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95" y="1357568"/>
            <a:ext cx="1738946" cy="24842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14003"/>
            <a:ext cx="1666875" cy="52673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06" y="3949024"/>
            <a:ext cx="3526536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2411413" y="476250"/>
            <a:ext cx="4221162" cy="43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>
                <a:latin typeface="Verdana" panose="020B0604030504040204" pitchFamily="34" charset="0"/>
              </a:rPr>
              <a:t>ELEKTRİK KABLO RENKLERİ</a:t>
            </a:r>
          </a:p>
        </p:txBody>
      </p:sp>
      <p:sp>
        <p:nvSpPr>
          <p:cNvPr id="104451" name="3 Metin kutusu"/>
          <p:cNvSpPr txBox="1">
            <a:spLocks noChangeArrowheads="1"/>
          </p:cNvSpPr>
          <p:nvPr/>
        </p:nvSpPr>
        <p:spPr bwMode="auto">
          <a:xfrm>
            <a:off x="7596188" y="981075"/>
            <a:ext cx="1000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000"/>
              <a:t>Internet’ten</a:t>
            </a:r>
          </a:p>
        </p:txBody>
      </p:sp>
      <p:grpSp>
        <p:nvGrpSpPr>
          <p:cNvPr id="104452" name="Group 31"/>
          <p:cNvGrpSpPr>
            <a:grpSpLocks/>
          </p:cNvGrpSpPr>
          <p:nvPr/>
        </p:nvGrpSpPr>
        <p:grpSpPr bwMode="auto">
          <a:xfrm>
            <a:off x="1187450" y="1268413"/>
            <a:ext cx="7632700" cy="4970462"/>
            <a:chOff x="748" y="799"/>
            <a:chExt cx="4808" cy="3131"/>
          </a:xfrm>
        </p:grpSpPr>
        <p:pic>
          <p:nvPicPr>
            <p:cNvPr id="104454" name="Picture 3" descr="ca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99"/>
              <a:ext cx="4808" cy="3113"/>
            </a:xfrm>
            <a:prstGeom prst="rect">
              <a:avLst/>
            </a:prstGeom>
            <a:noFill/>
            <a:ln w="381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455" name="Group 18"/>
            <p:cNvGrpSpPr>
              <a:grpSpLocks/>
            </p:cNvGrpSpPr>
            <p:nvPr/>
          </p:nvGrpSpPr>
          <p:grpSpPr bwMode="auto">
            <a:xfrm>
              <a:off x="975" y="981"/>
              <a:ext cx="4264" cy="2949"/>
              <a:chOff x="975" y="799"/>
              <a:chExt cx="4264" cy="2949"/>
            </a:xfrm>
          </p:grpSpPr>
          <p:sp>
            <p:nvSpPr>
              <p:cNvPr id="104457" name="Text Box 6"/>
              <p:cNvSpPr txBox="1">
                <a:spLocks noChangeArrowheads="1"/>
              </p:cNvSpPr>
              <p:nvPr/>
            </p:nvSpPr>
            <p:spPr bwMode="auto">
              <a:xfrm>
                <a:off x="975" y="1933"/>
                <a:ext cx="1134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tr-TR" altLang="tr-TR" sz="2000">
                    <a:solidFill>
                      <a:srgbClr val="0033CC"/>
                    </a:solidFill>
                  </a:rPr>
                  <a:t>Faz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tr-TR" altLang="tr-TR" sz="2000">
                    <a:solidFill>
                      <a:srgbClr val="0033CC"/>
                    </a:solidFill>
                  </a:rPr>
                  <a:t>İletkenleri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tr-TR" altLang="tr-TR" sz="2000">
                    <a:solidFill>
                      <a:srgbClr val="0033CC"/>
                    </a:solidFill>
                  </a:rPr>
                  <a:t>renkler</a:t>
                </a:r>
              </a:p>
            </p:txBody>
          </p:sp>
          <p:sp>
            <p:nvSpPr>
              <p:cNvPr id="104458" name="Text Box 7"/>
              <p:cNvSpPr txBox="1">
                <a:spLocks noChangeArrowheads="1"/>
              </p:cNvSpPr>
              <p:nvPr/>
            </p:nvSpPr>
            <p:spPr bwMode="auto">
              <a:xfrm>
                <a:off x="2381" y="799"/>
                <a:ext cx="1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2000">
                    <a:solidFill>
                      <a:srgbClr val="0033CC"/>
                    </a:solidFill>
                  </a:rPr>
                  <a:t>Tek Faz</a:t>
                </a:r>
              </a:p>
            </p:txBody>
          </p:sp>
          <p:sp>
            <p:nvSpPr>
              <p:cNvPr id="104459" name="Text Box 8"/>
              <p:cNvSpPr txBox="1">
                <a:spLocks noChangeArrowheads="1"/>
              </p:cNvSpPr>
              <p:nvPr/>
            </p:nvSpPr>
            <p:spPr bwMode="auto">
              <a:xfrm>
                <a:off x="3969" y="799"/>
                <a:ext cx="127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2000">
                    <a:solidFill>
                      <a:srgbClr val="0033CC"/>
                    </a:solidFill>
                  </a:rPr>
                  <a:t>Üç Faz</a:t>
                </a:r>
              </a:p>
            </p:txBody>
          </p:sp>
          <p:sp>
            <p:nvSpPr>
              <p:cNvPr id="104460" name="Text Box 9"/>
              <p:cNvSpPr txBox="1">
                <a:spLocks noChangeArrowheads="1"/>
              </p:cNvSpPr>
              <p:nvPr/>
            </p:nvSpPr>
            <p:spPr bwMode="auto">
              <a:xfrm>
                <a:off x="4195" y="1309"/>
                <a:ext cx="9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800">
                    <a:solidFill>
                      <a:srgbClr val="0033CC"/>
                    </a:solidFill>
                  </a:rPr>
                  <a:t>Kahverengi</a:t>
                </a:r>
              </a:p>
            </p:txBody>
          </p:sp>
          <p:sp>
            <p:nvSpPr>
              <p:cNvPr id="104461" name="Text Box 10"/>
              <p:cNvSpPr txBox="1">
                <a:spLocks noChangeArrowheads="1"/>
              </p:cNvSpPr>
              <p:nvPr/>
            </p:nvSpPr>
            <p:spPr bwMode="auto">
              <a:xfrm>
                <a:off x="4150" y="1885"/>
                <a:ext cx="9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800">
                    <a:solidFill>
                      <a:srgbClr val="0033CC"/>
                    </a:solidFill>
                  </a:rPr>
                  <a:t>Siyah</a:t>
                </a:r>
              </a:p>
            </p:txBody>
          </p:sp>
          <p:sp>
            <p:nvSpPr>
              <p:cNvPr id="104462" name="Text Box 12"/>
              <p:cNvSpPr txBox="1">
                <a:spLocks noChangeArrowheads="1"/>
              </p:cNvSpPr>
              <p:nvPr/>
            </p:nvSpPr>
            <p:spPr bwMode="auto">
              <a:xfrm>
                <a:off x="4195" y="2437"/>
                <a:ext cx="9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800">
                    <a:solidFill>
                      <a:srgbClr val="0033CC"/>
                    </a:solidFill>
                  </a:rPr>
                  <a:t>Gri</a:t>
                </a:r>
              </a:p>
            </p:txBody>
          </p:sp>
          <p:sp>
            <p:nvSpPr>
              <p:cNvPr id="104463" name="Text Box 13"/>
              <p:cNvSpPr txBox="1">
                <a:spLocks noChangeArrowheads="1"/>
              </p:cNvSpPr>
              <p:nvPr/>
            </p:nvSpPr>
            <p:spPr bwMode="auto">
              <a:xfrm>
                <a:off x="2562" y="1929"/>
                <a:ext cx="9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800">
                    <a:solidFill>
                      <a:srgbClr val="0033CC"/>
                    </a:solidFill>
                  </a:rPr>
                  <a:t>Kahverengi</a:t>
                </a:r>
              </a:p>
            </p:txBody>
          </p:sp>
          <p:sp>
            <p:nvSpPr>
              <p:cNvPr id="104464" name="Text Box 14"/>
              <p:cNvSpPr txBox="1">
                <a:spLocks noChangeArrowheads="1"/>
              </p:cNvSpPr>
              <p:nvPr/>
            </p:nvSpPr>
            <p:spPr bwMode="auto">
              <a:xfrm>
                <a:off x="3741" y="2927"/>
                <a:ext cx="9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800">
                    <a:solidFill>
                      <a:srgbClr val="0033CC"/>
                    </a:solidFill>
                  </a:rPr>
                  <a:t>Mavi</a:t>
                </a:r>
              </a:p>
            </p:txBody>
          </p:sp>
          <p:sp>
            <p:nvSpPr>
              <p:cNvPr id="104465" name="Text Box 15"/>
              <p:cNvSpPr txBox="1">
                <a:spLocks noChangeArrowheads="1"/>
              </p:cNvSpPr>
              <p:nvPr/>
            </p:nvSpPr>
            <p:spPr bwMode="auto">
              <a:xfrm>
                <a:off x="1066" y="3003"/>
                <a:ext cx="9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600">
                    <a:solidFill>
                      <a:srgbClr val="0033CC"/>
                    </a:solidFill>
                  </a:rPr>
                  <a:t>Nötr kablosu</a:t>
                </a:r>
              </a:p>
            </p:txBody>
          </p:sp>
          <p:sp>
            <p:nvSpPr>
              <p:cNvPr id="104466" name="Text Box 16"/>
              <p:cNvSpPr txBox="1">
                <a:spLocks noChangeArrowheads="1"/>
              </p:cNvSpPr>
              <p:nvPr/>
            </p:nvSpPr>
            <p:spPr bwMode="auto">
              <a:xfrm>
                <a:off x="1020" y="3536"/>
                <a:ext cx="1043" cy="2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tr-TR" sz="1600">
                    <a:solidFill>
                      <a:srgbClr val="0033CC"/>
                    </a:solidFill>
                  </a:rPr>
                  <a:t>Toprak Kablosu</a:t>
                </a:r>
              </a:p>
            </p:txBody>
          </p:sp>
        </p:grpSp>
        <p:sp>
          <p:nvSpPr>
            <p:cNvPr id="104456" name="Text Box 17"/>
            <p:cNvSpPr txBox="1">
              <a:spLocks noChangeArrowheads="1"/>
            </p:cNvSpPr>
            <p:nvPr/>
          </p:nvSpPr>
          <p:spPr bwMode="auto">
            <a:xfrm>
              <a:off x="4785" y="3427"/>
              <a:ext cx="63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altLang="tr-TR" sz="1600">
                  <a:solidFill>
                    <a:srgbClr val="0033CC"/>
                  </a:solidFill>
                </a:rPr>
                <a:t>Yeşil-Sarı</a:t>
              </a:r>
            </a:p>
          </p:txBody>
        </p:sp>
      </p:grpSp>
      <p:sp>
        <p:nvSpPr>
          <p:cNvPr id="104453" name="Metin kutusu 19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II-38/42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20 Metin kutusu"/>
          <p:cNvSpPr txBox="1">
            <a:spLocks noChangeArrowheads="1"/>
          </p:cNvSpPr>
          <p:nvPr/>
        </p:nvSpPr>
        <p:spPr bwMode="auto">
          <a:xfrm>
            <a:off x="6732588" y="5876925"/>
            <a:ext cx="1714500" cy="2460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000" b="0">
                <a:solidFill>
                  <a:srgbClr val="000000"/>
                </a:solidFill>
                <a:latin typeface="Arial" panose="020B0604020202020204" pitchFamily="34" charset="0"/>
              </a:rPr>
              <a:t>Elk.Yönetmeliğinden</a:t>
            </a:r>
          </a:p>
        </p:txBody>
      </p: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3059113" y="1052513"/>
            <a:ext cx="3017837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000000"/>
                </a:solidFill>
                <a:latin typeface="Arial" panose="020B0604020202020204" pitchFamily="34" charset="0"/>
              </a:rPr>
              <a:t>YG-TOPRAKLAMA:</a:t>
            </a: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6501" name="Grup 16"/>
          <p:cNvGrpSpPr>
            <a:grpSpLocks/>
          </p:cNvGrpSpPr>
          <p:nvPr/>
        </p:nvGrpSpPr>
        <p:grpSpPr bwMode="auto">
          <a:xfrm>
            <a:off x="323850" y="1874838"/>
            <a:ext cx="8569325" cy="4597400"/>
            <a:chOff x="323850" y="1874838"/>
            <a:chExt cx="8569325" cy="4597400"/>
          </a:xfrm>
        </p:grpSpPr>
        <p:pic>
          <p:nvPicPr>
            <p:cNvPr id="106504" name="Picture 4" descr="Topraklama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874838"/>
              <a:ext cx="8569325" cy="4597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6505" name="Düz Bağlayıcı 2"/>
            <p:cNvCxnSpPr>
              <a:cxnSpLocks noChangeShapeType="1"/>
            </p:cNvCxnSpPr>
            <p:nvPr/>
          </p:nvCxnSpPr>
          <p:spPr bwMode="auto">
            <a:xfrm>
              <a:off x="3707904" y="3717032"/>
              <a:ext cx="1008112" cy="0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Düz Bağlayıcı 7"/>
            <p:cNvCxnSpPr>
              <a:cxnSpLocks noChangeShapeType="1"/>
            </p:cNvCxnSpPr>
            <p:nvPr/>
          </p:nvCxnSpPr>
          <p:spPr bwMode="auto">
            <a:xfrm>
              <a:off x="3995936" y="4149080"/>
              <a:ext cx="720080" cy="0"/>
            </a:xfrm>
            <a:prstGeom prst="line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Düz Ok Bağlayıcısı 5"/>
            <p:cNvCxnSpPr>
              <a:cxnSpLocks noChangeShapeType="1"/>
            </p:cNvCxnSpPr>
            <p:nvPr/>
          </p:nvCxnSpPr>
          <p:spPr bwMode="auto">
            <a:xfrm>
              <a:off x="4355976" y="3429000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Düz Ok Bağlayıcısı 11"/>
            <p:cNvCxnSpPr>
              <a:cxnSpLocks noChangeShapeType="1"/>
            </p:cNvCxnSpPr>
            <p:nvPr/>
          </p:nvCxnSpPr>
          <p:spPr bwMode="auto">
            <a:xfrm flipV="1">
              <a:off x="4355975" y="4149080"/>
              <a:ext cx="1" cy="279648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09" name="Metin kutusu 10"/>
            <p:cNvSpPr txBox="1">
              <a:spLocks noChangeArrowheads="1"/>
            </p:cNvSpPr>
            <p:nvPr/>
          </p:nvSpPr>
          <p:spPr bwMode="auto">
            <a:xfrm>
              <a:off x="4211960" y="3659538"/>
              <a:ext cx="7200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tr-TR" altLang="tr-TR" sz="2800" b="0">
                  <a:solidFill>
                    <a:srgbClr val="990033"/>
                  </a:solidFill>
                </a:rPr>
                <a:t>U</a:t>
              </a:r>
              <a:r>
                <a:rPr lang="tr-TR" altLang="tr-TR" sz="2800" b="0" baseline="-26000">
                  <a:solidFill>
                    <a:srgbClr val="990033"/>
                  </a:solidFill>
                </a:rPr>
                <a:t>ss</a:t>
              </a:r>
            </a:p>
          </p:txBody>
        </p:sp>
      </p:grpSp>
      <p:sp>
        <p:nvSpPr>
          <p:cNvPr id="106502" name="Text Box 5"/>
          <p:cNvSpPr txBox="1">
            <a:spLocks noChangeArrowheads="1"/>
          </p:cNvSpPr>
          <p:nvPr/>
        </p:nvSpPr>
        <p:spPr bwMode="auto">
          <a:xfrm>
            <a:off x="3419475" y="1484313"/>
            <a:ext cx="2305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FFFFFF"/>
                </a:solidFill>
                <a:latin typeface="Arial" panose="020B0604020202020204" pitchFamily="34" charset="0"/>
              </a:rPr>
              <a:t>Potansiyel dağılımı</a:t>
            </a:r>
          </a:p>
        </p:txBody>
      </p:sp>
      <p:sp>
        <p:nvSpPr>
          <p:cNvPr id="106503" name="Metin kutusu 12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>
                <a:solidFill>
                  <a:srgbClr val="FFFFFF"/>
                </a:solidFill>
              </a:rPr>
              <a:t>II-42/42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ChangeArrowheads="1"/>
          </p:cNvSpPr>
          <p:nvPr/>
        </p:nvSpPr>
        <p:spPr bwMode="auto">
          <a:xfrm>
            <a:off x="1611313" y="1001713"/>
            <a:ext cx="5921375" cy="4603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000000"/>
                </a:solidFill>
                <a:latin typeface="Arial" panose="020B0604020202020204" pitchFamily="34" charset="0"/>
              </a:rPr>
              <a:t>DOĞALGAZ TESİSİNDE TOPRAKLAMA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3419475" y="1557338"/>
            <a:ext cx="2305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FFFFFF"/>
                </a:solidFill>
                <a:latin typeface="Arial" panose="020B0604020202020204" pitchFamily="34" charset="0"/>
              </a:rPr>
              <a:t>Potansiyel dağılımı</a:t>
            </a:r>
          </a:p>
        </p:txBody>
      </p:sp>
      <p:sp>
        <p:nvSpPr>
          <p:cNvPr id="107525" name="Metin kutusu 12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>
                <a:solidFill>
                  <a:srgbClr val="FFFFFF"/>
                </a:solidFill>
              </a:rPr>
              <a:t>II-42/42</a:t>
            </a:r>
          </a:p>
        </p:txBody>
      </p:sp>
      <p:pic>
        <p:nvPicPr>
          <p:cNvPr id="10752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57388"/>
            <a:ext cx="82089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20 Metin kutusu"/>
          <p:cNvSpPr txBox="1">
            <a:spLocks noChangeArrowheads="1"/>
          </p:cNvSpPr>
          <p:nvPr/>
        </p:nvSpPr>
        <p:spPr bwMode="auto">
          <a:xfrm>
            <a:off x="7886700" y="6237288"/>
            <a:ext cx="574675" cy="246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000" b="0">
                <a:solidFill>
                  <a:srgbClr val="000000"/>
                </a:solidFill>
                <a:latin typeface="Arial" panose="020B0604020202020204" pitchFamily="34" charset="0"/>
              </a:rPr>
              <a:t>EMO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395288" y="1844675"/>
            <a:ext cx="8424862" cy="768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BBE0E3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Arial" charset="0"/>
              </a:rPr>
              <a:t>ELEKTRİK TESİSLERİNDE TOPRAKLAMA YÖNETMELİĞİ</a:t>
            </a:r>
          </a:p>
          <a:p>
            <a:pPr algn="ctr" eaLnBrk="1" hangingPunct="1">
              <a:spcBef>
                <a:spcPct val="20000"/>
              </a:spcBef>
              <a:buClr>
                <a:srgbClr val="BBE0E3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Arial" charset="0"/>
              </a:rPr>
              <a:t>RG 21.08.2001  24500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64235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BBE0E3"/>
              </a:buClr>
              <a:defRPr/>
            </a:pPr>
            <a:r>
              <a:rPr lang="tr-TR">
                <a:solidFill>
                  <a:srgbClr val="000000"/>
                </a:solidFill>
              </a:rPr>
              <a:t>Y.G. Tesislerinde topraklama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373063" y="3933825"/>
            <a:ext cx="8496300" cy="166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2400" dirty="0">
                <a:solidFill>
                  <a:srgbClr val="000000"/>
                </a:solidFill>
                <a:latin typeface="Arial" charset="0"/>
              </a:rPr>
              <a:t>Madde 5- Topraklama iletkenleri mekanik bakımından ve korozyona karşı dayanıklılık bakımından kullanılabilecek en küçük kesitler;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000" dirty="0">
                <a:solidFill>
                  <a:srgbClr val="000000"/>
                </a:solidFill>
                <a:latin typeface="Arial" charset="0"/>
              </a:rPr>
              <a:t>Bakır 16 mm</a:t>
            </a:r>
            <a:r>
              <a:rPr lang="tr-TR" sz="20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latin typeface="Arial" charset="0"/>
              </a:rPr>
              <a:t>,  Alüminyum 35 mm</a:t>
            </a:r>
            <a:r>
              <a:rPr lang="tr-TR" sz="20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latin typeface="Arial" charset="0"/>
              </a:rPr>
              <a:t>,  Çelik 50mm</a:t>
            </a:r>
            <a:r>
              <a:rPr lang="tr-TR" sz="2000" baseline="30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20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300038" y="2708275"/>
            <a:ext cx="8569325" cy="1150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r-TR" sz="2000" dirty="0">
                <a:solidFill>
                  <a:srgbClr val="000000"/>
                </a:solidFill>
                <a:latin typeface="Arial" charset="0"/>
              </a:rPr>
              <a:t>Madde 5-Çıplak bakır veya bakır kaplı çelikten yapılmış </a:t>
            </a:r>
            <a:r>
              <a:rPr lang="tr-TR" sz="2000" dirty="0" err="1">
                <a:solidFill>
                  <a:srgbClr val="000000"/>
                </a:solidFill>
                <a:latin typeface="Arial" charset="0"/>
              </a:rPr>
              <a:t>topraklayıcı</a:t>
            </a:r>
            <a:r>
              <a:rPr lang="tr-TR" sz="2000" dirty="0">
                <a:solidFill>
                  <a:srgbClr val="000000"/>
                </a:solidFill>
                <a:latin typeface="Arial" charset="0"/>
              </a:rPr>
              <a:t> sistemlerin yer altı  çelik sistemler korozyona uğramaması için metalik olarak değmemesi gerekir.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 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288" y="5732463"/>
            <a:ext cx="8497887" cy="708025"/>
          </a:xfrm>
          <a:prstGeom prst="rect">
            <a:avLst/>
          </a:prstGeom>
          <a:solidFill>
            <a:srgbClr val="FFC000"/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BBE0E3"/>
              </a:buClr>
            </a:pPr>
            <a:r>
              <a:rPr lang="tr-TR" altLang="tr-TR" sz="2000">
                <a:solidFill>
                  <a:srgbClr val="000000"/>
                </a:solidFill>
                <a:latin typeface="Arial" panose="020B0604020202020204" pitchFamily="34" charset="0"/>
              </a:rPr>
              <a:t>ELEKTRİK ENERJİSİ KESİLEN YERALTI VEYA HAVAİ HATLARIN BAKIMA BAŞLAMADAN ÖNCE TOPRAKLANMALIDIR</a:t>
            </a:r>
            <a:endParaRPr lang="en-US" altLang="tr-T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 animBg="1"/>
      <p:bldP spid="346116" grpId="0" animBg="1"/>
      <p:bldP spid="346117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250825" y="1046163"/>
            <a:ext cx="84248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800">
                <a:solidFill>
                  <a:srgbClr val="000000"/>
                </a:solidFill>
                <a:latin typeface="Arial" panose="020B0604020202020204" pitchFamily="34" charset="0"/>
              </a:rPr>
              <a:t>TN-S Sistemi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98525" y="333375"/>
            <a:ext cx="7273925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4-TOPRAKLAMA İŞLEMLERİ</a:t>
            </a:r>
            <a:endParaRPr lang="tr-TR" altLang="tr-TR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0596" name="Picture 2" descr="D:\C3A-SUNUM\FOTOĞRAF Genel\Topraklama\isguvenligi-tacetti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99147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Metin kutusu 4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>
                <a:solidFill>
                  <a:srgbClr val="FFFFFF"/>
                </a:solidFill>
              </a:rPr>
              <a:t>II-34/42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536" y="3471506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156" y="1844824"/>
            <a:ext cx="8928100" cy="2739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96838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900112" lvl="0" indent="-457200" algn="ctr" eaLnBrk="1" hangingPunct="1">
              <a:lnSpc>
                <a:spcPct val="150000"/>
              </a:lnSpc>
              <a:spcBef>
                <a:spcPts val="600"/>
              </a:spcBef>
              <a:buAutoNum type="arabicPlain" startAt="5"/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KAÇAK AKIM RÖLESİ ÇALIŞMA PRENSİBİ</a:t>
            </a:r>
          </a:p>
          <a:p>
            <a:pPr marL="442912" lvl="0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96838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BÖLÜM</a:t>
            </a: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altLang="tr-T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9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r" eaLnBrk="1" hangingPunct="1">
              <a:defRPr/>
            </a:pPr>
            <a:fld id="{DA8DA6A7-367D-4D19-87E8-013EADA66060}" type="slidenum">
              <a:rPr lang="tr-TR" altLang="tr-TR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defRPr/>
              </a:pPr>
              <a:t>27</a:t>
            </a:fld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044575" y="1236831"/>
            <a:ext cx="7559675" cy="400110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1" hangingPunct="1">
              <a:defRPr/>
            </a:pPr>
            <a:r>
              <a:rPr lang="tr-TR" altLang="tr-TR" sz="2000" dirty="0">
                <a:latin typeface="Arial" panose="020B0604020202020204" pitchFamily="34" charset="0"/>
                <a:ea typeface="ＭＳ Ｐゴシック" charset="-128"/>
              </a:rPr>
              <a:t>İNSAN ÜZERİNDEN GEÇEN ELEKTRİKTEN KORUNMA</a:t>
            </a:r>
          </a:p>
        </p:txBody>
      </p:sp>
      <p:pic>
        <p:nvPicPr>
          <p:cNvPr id="90116" name="Resim 7" descr="http://www.federal.com.tr/tr/intranet/upl/products/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3" b="9904"/>
          <a:stretch>
            <a:fillRect/>
          </a:stretch>
        </p:blipFill>
        <p:spPr bwMode="auto">
          <a:xfrm>
            <a:off x="5087938" y="1984375"/>
            <a:ext cx="38576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Resim 8" descr="http://www.federal.com.tr/tr/intranet/upl/products/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8" b="8057"/>
          <a:stretch>
            <a:fillRect/>
          </a:stretch>
        </p:blipFill>
        <p:spPr bwMode="auto">
          <a:xfrm>
            <a:off x="161925" y="1984375"/>
            <a:ext cx="38163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2"/>
          <p:cNvSpPr>
            <a:spLocks noChangeArrowheads="1"/>
          </p:cNvSpPr>
          <p:nvPr/>
        </p:nvSpPr>
        <p:spPr bwMode="auto">
          <a:xfrm>
            <a:off x="1032009" y="3655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111624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36513" y="549275"/>
            <a:ext cx="863601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1400" dirty="0"/>
              <a:t>III-43/67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6ADB90B-54B9-4A90-AC59-C0FA46940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20201"/>
          <a:stretch/>
        </p:blipFill>
        <p:spPr>
          <a:xfrm>
            <a:off x="3059832" y="2492896"/>
            <a:ext cx="2336729" cy="3820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059790" y="5733320"/>
            <a:ext cx="6013450" cy="1016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Elektrik İç Tesisleri Yönetmeliğinin 25.10.1996 tarih 22798 sayılı resmi gazetede yayımlanan son değişikliği ile TEDAŞ'ın da zorunlu kıldığı Kaçak Akım Rölesi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042988" y="1288528"/>
            <a:ext cx="5468937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Kaçak akım rölesi / Artık akım rölesi</a:t>
            </a:r>
            <a:r>
              <a:rPr kumimoji="0" lang="tr-TR" altLang="tr-TR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32" name="Rectangle 8" descr="30%"/>
          <p:cNvSpPr>
            <a:spLocks noChangeArrowheads="1"/>
          </p:cNvSpPr>
          <p:nvPr/>
        </p:nvSpPr>
        <p:spPr bwMode="auto">
          <a:xfrm>
            <a:off x="3528296" y="4725180"/>
            <a:ext cx="5399868" cy="88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TEMAS GERİLİMİNE KARŞI KORUNMA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50V sınırına ve 30 </a:t>
            </a:r>
            <a:r>
              <a:rPr kumimoji="0" lang="tr-TR" altLang="tr-T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üzerindeki kaçak akıma dikkat edilmeli, 32 A. Üzerinde şalter kullanılmalı</a:t>
            </a:r>
            <a:endParaRPr kumimoji="0" lang="en-US" altLang="tr-T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2954" name="Resim 9" descr="Flexible fault current pro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1443540"/>
            <a:ext cx="1905000" cy="321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Metin kutusu 1"/>
          <p:cNvSpPr txBox="1">
            <a:spLocks noChangeArrowheads="1"/>
          </p:cNvSpPr>
          <p:nvPr/>
        </p:nvSpPr>
        <p:spPr bwMode="auto">
          <a:xfrm>
            <a:off x="120650" y="4725180"/>
            <a:ext cx="2771775" cy="2062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30mA hassasiyetindeki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bir kaçak akım koruma rölesi için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 / 2 - 15mA açma yapmaz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 30mA          300 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In 60mA    150 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In 150mA    40 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805" r="34880" b="7435"/>
          <a:stretch/>
        </p:blipFill>
        <p:spPr>
          <a:xfrm>
            <a:off x="0" y="1922282"/>
            <a:ext cx="1386666" cy="279649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21713"/>
          <a:stretch/>
        </p:blipFill>
        <p:spPr>
          <a:xfrm>
            <a:off x="1897871" y="1922282"/>
            <a:ext cx="1554310" cy="274435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5161"/>
          <a:stretch/>
        </p:blipFill>
        <p:spPr>
          <a:xfrm>
            <a:off x="4058744" y="1877462"/>
            <a:ext cx="2555924" cy="278917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9A90EA8-C6EF-4D47-8252-AE21BBD29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009" y="3655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5-KAÇAK AKIMIN KONTROLÜNÜ YAPMA</a:t>
            </a:r>
          </a:p>
        </p:txBody>
      </p:sp>
    </p:spTree>
    <p:extLst>
      <p:ext uri="{BB962C8B-B14F-4D97-AF65-F5344CB8AC3E}">
        <p14:creationId xmlns:p14="http://schemas.microsoft.com/office/powerpoint/2010/main" val="1996279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nimBg="1"/>
      <p:bldP spid="80900" grpId="0" animBg="1"/>
      <p:bldP spid="1032" grpId="0" animBg="1"/>
      <p:bldP spid="82955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DA6A7-367D-4D19-87E8-013EADA66060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044575" y="1236831"/>
            <a:ext cx="7559675" cy="400110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KAÇAK AKIM RÖLESİ ÇALIŞMA PRNSİBİ</a:t>
            </a:r>
          </a:p>
        </p:txBody>
      </p:sp>
      <p:sp>
        <p:nvSpPr>
          <p:cNvPr id="90118" name="Rectangle 2"/>
          <p:cNvSpPr>
            <a:spLocks noChangeArrowheads="1"/>
          </p:cNvSpPr>
          <p:nvPr/>
        </p:nvSpPr>
        <p:spPr bwMode="auto">
          <a:xfrm>
            <a:off x="1032009" y="3655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111624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36513" y="549275"/>
            <a:ext cx="863601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III-43/67</a:t>
            </a:r>
          </a:p>
        </p:txBody>
      </p:sp>
      <p:pic>
        <p:nvPicPr>
          <p:cNvPr id="12" name="Resim 11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70CC506F-EAF2-4145-9448-A79B0F5B9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0" y="2060810"/>
            <a:ext cx="7417030" cy="42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E648AFAD-D941-4AD3-A96E-17F4A86961AB}" type="slidenum">
              <a:rPr lang="tr-TR" altLang="tr-TR" sz="1000" b="0" smtClean="0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>
                <a:defRPr/>
              </a:pPr>
              <a:t>3</a:t>
            </a:fld>
            <a:endParaRPr lang="tr-TR" altLang="tr-TR" sz="1000" b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23963" y="3347434"/>
            <a:ext cx="7345362" cy="13477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ELEKTRİK İÇ TESİSLERİ YÖNETMELİĞİ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400" dirty="0">
                <a:solidFill>
                  <a:srgbClr val="FFFF00"/>
                </a:solidFill>
              </a:rPr>
              <a:t>6. KEZ DEĞİŞİKLİK İLE SON DURUM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400" dirty="0">
                <a:solidFill>
                  <a:srgbClr val="FFFF00"/>
                </a:solidFill>
              </a:rPr>
              <a:t>RG 25484 – 16.06.2004</a:t>
            </a:r>
            <a:endParaRPr lang="tr-TR" altLang="tr-TR" sz="2000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23963" y="2018093"/>
            <a:ext cx="7345362" cy="9048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ELEKTRİK İÇ TESİSLERİ YÖNETMELİĞİ</a:t>
            </a:r>
          </a:p>
          <a:p>
            <a:pPr algn="ctr">
              <a:buFont typeface="Arial" charset="0"/>
              <a:buNone/>
              <a:defRPr/>
            </a:pPr>
            <a:r>
              <a:rPr lang="tr-TR" altLang="tr-TR" sz="2400" dirty="0">
                <a:solidFill>
                  <a:srgbClr val="FFFF00"/>
                </a:solidFill>
              </a:rPr>
              <a:t>RG 18565 – 04.11.1984 </a:t>
            </a:r>
            <a:endParaRPr lang="tr-TR" altLang="tr-TR" sz="2000" dirty="0">
              <a:solidFill>
                <a:srgbClr val="FFFF00"/>
              </a:solidFill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1187450" y="5053013"/>
            <a:ext cx="7345363" cy="904875"/>
          </a:xfrm>
          <a:prstGeom prst="rect">
            <a:avLst/>
          </a:prstGeom>
          <a:solidFill>
            <a:srgbClr val="552603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2400">
                <a:solidFill>
                  <a:srgbClr val="FFFF00"/>
                </a:solidFill>
                <a:latin typeface="Calibri" panose="020F0502020204030204" pitchFamily="34" charset="0"/>
              </a:rPr>
              <a:t>ELEKTRİK TESİSLERİNDE TOPRAKLAMA YÖNETMELİĞİ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2400">
                <a:solidFill>
                  <a:srgbClr val="FFFF00"/>
                </a:solidFill>
                <a:latin typeface="Calibri" panose="020F0502020204030204" pitchFamily="34" charset="0"/>
              </a:rPr>
              <a:t>RG 24500 – 21.08.2001 </a:t>
            </a:r>
            <a:endParaRPr lang="tr-TR" altLang="tr-TR" sz="20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Rectangle 49"/>
          <p:cNvSpPr>
            <a:spLocks noChangeArrowheads="1"/>
          </p:cNvSpPr>
          <p:nvPr/>
        </p:nvSpPr>
        <p:spPr bwMode="auto">
          <a:xfrm>
            <a:off x="1042988" y="0"/>
            <a:ext cx="810101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 sz="800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000">
                <a:latin typeface="Tahoma" panose="020B0604030504040204" pitchFamily="34" charset="0"/>
              </a:rPr>
              <a:t>TEKNİK UYGULAMALARDA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800">
                <a:latin typeface="Tahoma" panose="020B0604030504040204" pitchFamily="34" charset="0"/>
              </a:rPr>
              <a:t>ELEKTRİK TEHLİKELERİ ve İSG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tr-TR" altLang="tr-TR" sz="800">
              <a:latin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7687C1F-F1DB-4DE8-A53F-4EA5BD24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28" y="1196752"/>
            <a:ext cx="7345362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tr-TR" sz="2400" dirty="0">
                <a:solidFill>
                  <a:srgbClr val="FFFF00"/>
                </a:solidFill>
              </a:rPr>
              <a:t>MEVZUAT</a:t>
            </a:r>
            <a:endParaRPr lang="tr-TR" altLang="tr-T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45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536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DA6A7-367D-4D19-87E8-013EADA66060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044575" y="1236831"/>
            <a:ext cx="7559675" cy="400110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3 FAZLI KAÇAK AKIM RÖLESİ ÇALIŞMA PRNSİBİ</a:t>
            </a:r>
          </a:p>
        </p:txBody>
      </p:sp>
      <p:sp>
        <p:nvSpPr>
          <p:cNvPr id="90118" name="Rectangle 2"/>
          <p:cNvSpPr>
            <a:spLocks noChangeArrowheads="1"/>
          </p:cNvSpPr>
          <p:nvPr/>
        </p:nvSpPr>
        <p:spPr bwMode="auto">
          <a:xfrm>
            <a:off x="1032009" y="3655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111624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36513" y="549275"/>
            <a:ext cx="863601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III-43/67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3F1879-13EC-4FFB-B6D9-3D114D78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72816"/>
            <a:ext cx="5832810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3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DA6A7-367D-4D19-87E8-013EADA66060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874827" y="1268760"/>
            <a:ext cx="755967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HER PRİZ DEVRESİNDE MUHAKKAK KAÇAK AKIM RÖLESİ BULUNDURULMALI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7" y="2492896"/>
            <a:ext cx="7527665" cy="40739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90B4860-BAC0-450F-99B1-C05D7151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37" y="588659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5-KAÇAK AKIMIN KONTROLÜNÜ YAPMA</a:t>
            </a:r>
          </a:p>
        </p:txBody>
      </p:sp>
    </p:spTree>
    <p:extLst>
      <p:ext uri="{BB962C8B-B14F-4D97-AF65-F5344CB8AC3E}">
        <p14:creationId xmlns:p14="http://schemas.microsoft.com/office/powerpoint/2010/main" val="306548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r" eaLnBrk="1" hangingPunct="1">
              <a:defRPr/>
            </a:pPr>
            <a:fld id="{368709FA-232B-4BF3-8C0B-72084AF26440}" type="slidenum">
              <a:rPr lang="tr-TR" altLang="tr-TR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defRPr/>
              </a:pPr>
              <a:t>32</a:t>
            </a:fld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971550" y="950913"/>
            <a:ext cx="7777163" cy="461962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Arial" panose="020B0604020202020204" pitchFamily="34" charset="0"/>
              </a:rPr>
              <a:t>HATA AKIMI KORUMA ANAHTARLI SIVA ALTI PRİZ</a:t>
            </a: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1050925" y="115888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115717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36513" y="549275"/>
            <a:ext cx="863601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1400" dirty="0"/>
              <a:t>III-45/67</a:t>
            </a:r>
          </a:p>
        </p:txBody>
      </p:sp>
      <p:pic>
        <p:nvPicPr>
          <p:cNvPr id="115719" name="Resi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33131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Resim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060575"/>
            <a:ext cx="35147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8709FA-232B-4BF3-8C0B-72084AF26440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899447" y="1149164"/>
            <a:ext cx="777716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KAÇAK AKIM KORUMA ANAHTARLI SIVA ALTI PRİZ</a:t>
            </a:r>
          </a:p>
        </p:txBody>
      </p:sp>
      <p:pic>
        <p:nvPicPr>
          <p:cNvPr id="3" name="Resim 2" descr="jak, elektronik eşyal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BD8F1C2D-D663-481E-A06C-05606E53E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9" t="17041" r="14332" b="18034"/>
          <a:stretch/>
        </p:blipFill>
        <p:spPr>
          <a:xfrm>
            <a:off x="395536" y="2204864"/>
            <a:ext cx="3969636" cy="3247883"/>
          </a:xfrm>
          <a:prstGeom prst="rect">
            <a:avLst/>
          </a:prstGeom>
        </p:spPr>
      </p:pic>
      <p:pic>
        <p:nvPicPr>
          <p:cNvPr id="5" name="Resim 4" descr="jak, elektronik eşyalar içeren bir resim&#10;&#10;Yüksek güvenilirlikle oluşturulmuş açıklama">
            <a:extLst>
              <a:ext uri="{FF2B5EF4-FFF2-40B4-BE49-F238E27FC236}">
                <a16:creationId xmlns:a16="http://schemas.microsoft.com/office/drawing/2014/main" id="{32956545-5A64-467C-BCD9-67D10E5D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9" t="16079" r="16754" b="11466"/>
          <a:stretch/>
        </p:blipFill>
        <p:spPr>
          <a:xfrm>
            <a:off x="4840185" y="1994885"/>
            <a:ext cx="3836425" cy="42535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01807CA-F10D-4604-AD6A-551AF6E4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67" y="2943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</p:spTree>
    <p:extLst>
      <p:ext uri="{BB962C8B-B14F-4D97-AF65-F5344CB8AC3E}">
        <p14:creationId xmlns:p14="http://schemas.microsoft.com/office/powerpoint/2010/main" val="23136000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8709FA-232B-4BF3-8C0B-72084AF26440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01807CA-F10D-4604-AD6A-551AF6E4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67" y="294322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1AED5D8-369B-4390-9047-17432FA5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02" y="1124744"/>
            <a:ext cx="811385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KAÇAK AKIM KORUMA ANAHTARLI 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ÜÇLÜ </a:t>
            </a: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PRİZ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1CF3D4-B6CE-4664-B039-B0CE948E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11" r="5755" b="20378"/>
          <a:stretch/>
        </p:blipFill>
        <p:spPr>
          <a:xfrm>
            <a:off x="602315" y="2420860"/>
            <a:ext cx="7916978" cy="38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43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layt Numarası Yer Tutucusu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r" eaLnBrk="1" hangingPunct="1">
              <a:defRPr/>
            </a:pPr>
            <a:fld id="{1A8D1418-3A53-432F-BEF8-0FECA85844DB}" type="slidenum">
              <a:rPr lang="tr-TR" altLang="tr-TR"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defRPr/>
              </a:pPr>
              <a:t>35</a:t>
            </a:fld>
            <a:endParaRPr lang="tr-TR" altLang="tr-TR" sz="1000" b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971550" y="950913"/>
            <a:ext cx="7777163" cy="461962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Arial" panose="020B0604020202020204" pitchFamily="34" charset="0"/>
              </a:rPr>
              <a:t>KAÇAK AKIM RÖLELERİNİN TEST CİHAZI</a:t>
            </a:r>
          </a:p>
        </p:txBody>
      </p:sp>
      <p:sp>
        <p:nvSpPr>
          <p:cNvPr id="117764" name="Rectangle 2"/>
          <p:cNvSpPr>
            <a:spLocks noChangeArrowheads="1"/>
          </p:cNvSpPr>
          <p:nvPr/>
        </p:nvSpPr>
        <p:spPr bwMode="auto">
          <a:xfrm>
            <a:off x="1050925" y="115888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  <p:sp>
        <p:nvSpPr>
          <p:cNvPr id="117765" name="Metin kutusu 19"/>
          <p:cNvSpPr txBox="1">
            <a:spLocks noChangeArrowheads="1"/>
          </p:cNvSpPr>
          <p:nvPr/>
        </p:nvSpPr>
        <p:spPr bwMode="auto">
          <a:xfrm>
            <a:off x="161925" y="908050"/>
            <a:ext cx="449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-36513" y="549275"/>
            <a:ext cx="863601" cy="3079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1400" dirty="0"/>
              <a:t>III-45/67</a:t>
            </a:r>
          </a:p>
        </p:txBody>
      </p:sp>
      <p:pic>
        <p:nvPicPr>
          <p:cNvPr id="117767" name="Resim 8" descr="http://www.netes.com.tr/upload_x/genel/SPEED418-Cok-Fonksiyonlu-Kacak-Akim-Rolesi-Test-Cihazi-18E13D6D9C3938764911EA664814F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73238"/>
            <a:ext cx="28717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8" name="Metin kutusu 1"/>
          <p:cNvSpPr txBox="1">
            <a:spLocks noChangeArrowheads="1"/>
          </p:cNvSpPr>
          <p:nvPr/>
        </p:nvSpPr>
        <p:spPr bwMode="auto">
          <a:xfrm>
            <a:off x="4140200" y="1916113"/>
            <a:ext cx="4464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 b="0"/>
              <a:t>Speed418, A, AC ve Seçici tip RCD (kaçak akim rölesi) nin akimlarini ve açma sürelerini otomatik olarak test eder.</a:t>
            </a:r>
          </a:p>
          <a:p>
            <a:pPr algn="ctr" eaLnBrk="1" hangingPunct="1"/>
            <a:r>
              <a:rPr lang="tr-TR" altLang="tr-TR" sz="2400" b="0"/>
              <a:t>Cihaz ayrica RCD’ leri açmaksizin fazlar arasi, faz nötr ve nötr toprak kisa devre empedanslarini ölçer, olasi kisa devre (PSC) hesaplari ile beraber faz sirasini gösterir.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536" y="3471506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156" y="1844824"/>
            <a:ext cx="8928100" cy="26622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96838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442912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6  ELEKTRİK KONTAĞINDAN KAYNAKLANAN YANGIN</a:t>
            </a:r>
          </a:p>
          <a:p>
            <a:pPr marL="539750" marR="0" lvl="0" indent="-96838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BÖLÜM</a:t>
            </a: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altLang="tr-T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03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TMP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4900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5" name="AutoShape 3"/>
          <p:cNvSpPr>
            <a:spLocks noChangeArrowheads="1"/>
          </p:cNvSpPr>
          <p:nvPr/>
        </p:nvSpPr>
        <p:spPr bwMode="auto">
          <a:xfrm>
            <a:off x="990600" y="1905000"/>
            <a:ext cx="914400" cy="381000"/>
          </a:xfrm>
          <a:prstGeom prst="wedgeRoundRectCallout">
            <a:avLst>
              <a:gd name="adj1" fmla="val 65454"/>
              <a:gd name="adj2" fmla="val 19000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600"/>
              <a:t>OKSİT</a:t>
            </a:r>
            <a:endParaRPr lang="en-US" altLang="tr-TR" sz="1600"/>
          </a:p>
        </p:txBody>
      </p:sp>
      <p:pic>
        <p:nvPicPr>
          <p:cNvPr id="294916" name="Picture 4" descr="TMP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381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573463"/>
            <a:ext cx="2209800" cy="381000"/>
            <a:chOff x="48" y="2256"/>
            <a:chExt cx="1392" cy="240"/>
          </a:xfrm>
        </p:grpSpPr>
        <p:sp>
          <p:nvSpPr>
            <p:cNvPr id="119823" name="AutoShape 6"/>
            <p:cNvSpPr>
              <a:spLocks noChangeArrowheads="1"/>
            </p:cNvSpPr>
            <p:nvPr/>
          </p:nvSpPr>
          <p:spPr bwMode="auto">
            <a:xfrm>
              <a:off x="864" y="2256"/>
              <a:ext cx="576" cy="240"/>
            </a:xfrm>
            <a:prstGeom prst="wedgeRoundRectCallout">
              <a:avLst>
                <a:gd name="adj1" fmla="val -50347"/>
                <a:gd name="adj2" fmla="val 117500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tr-TR" altLang="tr-TR" sz="1600"/>
                <a:t>OKSİT</a:t>
              </a:r>
              <a:endParaRPr lang="en-US" altLang="tr-TR" sz="1600"/>
            </a:p>
          </p:txBody>
        </p:sp>
        <p:sp>
          <p:nvSpPr>
            <p:cNvPr id="119824" name="AutoShape 7"/>
            <p:cNvSpPr>
              <a:spLocks noChangeArrowheads="1"/>
            </p:cNvSpPr>
            <p:nvPr/>
          </p:nvSpPr>
          <p:spPr bwMode="auto">
            <a:xfrm>
              <a:off x="48" y="2256"/>
              <a:ext cx="576" cy="240"/>
            </a:xfrm>
            <a:prstGeom prst="wedgeRoundRectCallout">
              <a:avLst>
                <a:gd name="adj1" fmla="val 28819"/>
                <a:gd name="adj2" fmla="val 190417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tr-TR" altLang="tr-TR" sz="1600"/>
                <a:t>OKSİT</a:t>
              </a:r>
              <a:endParaRPr lang="en-US" altLang="tr-TR" sz="1600"/>
            </a:p>
          </p:txBody>
        </p:sp>
      </p:grpSp>
      <p:pic>
        <p:nvPicPr>
          <p:cNvPr id="294920" name="Picture 8" descr="TMP2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20304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1" name="AutoShape 9"/>
          <p:cNvSpPr>
            <a:spLocks noChangeArrowheads="1"/>
          </p:cNvSpPr>
          <p:nvPr/>
        </p:nvSpPr>
        <p:spPr bwMode="auto">
          <a:xfrm>
            <a:off x="1447800" y="5867400"/>
            <a:ext cx="914400" cy="381000"/>
          </a:xfrm>
          <a:prstGeom prst="wedgeRoundRectCallout">
            <a:avLst>
              <a:gd name="adj1" fmla="val 125870"/>
              <a:gd name="adj2" fmla="val -24625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600"/>
              <a:t>OKSİT</a:t>
            </a:r>
            <a:endParaRPr lang="en-US" altLang="tr-TR" sz="1600"/>
          </a:p>
        </p:txBody>
      </p:sp>
      <p:sp>
        <p:nvSpPr>
          <p:cNvPr id="294922" name="AutoShape 10"/>
          <p:cNvSpPr>
            <a:spLocks noChangeArrowheads="1"/>
          </p:cNvSpPr>
          <p:nvPr/>
        </p:nvSpPr>
        <p:spPr bwMode="auto">
          <a:xfrm>
            <a:off x="3886200" y="3352800"/>
            <a:ext cx="914400" cy="381000"/>
          </a:xfrm>
          <a:prstGeom prst="wedgeRoundRectCallout">
            <a:avLst>
              <a:gd name="adj1" fmla="val -87676"/>
              <a:gd name="adj2" fmla="val 32000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600"/>
              <a:t>OKSİT</a:t>
            </a:r>
            <a:endParaRPr lang="en-US" altLang="tr-TR" sz="1600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5076825" y="3716338"/>
            <a:ext cx="3887788" cy="22336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tr-TR" sz="2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Kötü temas noktalarında geçen akım küçük arklarla temas noktasında karbonlaşma olur, dolayısıyla geçen akım ile bu noktada ısı daha da yükselir ve neticede çevreyi yakarak yangına neden  olur.</a:t>
            </a:r>
            <a:endParaRPr lang="en-US" sz="20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5219700" y="2133600"/>
            <a:ext cx="2808288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/>
              <a:t>Gevşek bağlantı, </a:t>
            </a:r>
            <a:endParaRPr lang="en-US" altLang="tr-TR" sz="2400"/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5292725" y="2708275"/>
            <a:ext cx="2735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/>
              <a:t>Gevşek temas</a:t>
            </a:r>
            <a:endParaRPr lang="en-US" altLang="tr-TR" sz="2400"/>
          </a:p>
        </p:txBody>
      </p:sp>
      <p:sp>
        <p:nvSpPr>
          <p:cNvPr id="294927" name="Rectangle 15" descr="30%"/>
          <p:cNvSpPr>
            <a:spLocks noChangeArrowheads="1"/>
          </p:cNvSpPr>
          <p:nvPr/>
        </p:nvSpPr>
        <p:spPr bwMode="auto">
          <a:xfrm>
            <a:off x="827088" y="188913"/>
            <a:ext cx="8161337" cy="10429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6-ELEKTRİK BAĞLANTILARINDA KÖTÜ TEMAS</a:t>
            </a: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21" name="Metin kutusu 16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III-46/67</a:t>
            </a:r>
          </a:p>
        </p:txBody>
      </p:sp>
      <p:sp>
        <p:nvSpPr>
          <p:cNvPr id="119822" name="Rectangle 12"/>
          <p:cNvSpPr>
            <a:spLocks noChangeArrowheads="1"/>
          </p:cNvSpPr>
          <p:nvPr/>
        </p:nvSpPr>
        <p:spPr bwMode="auto">
          <a:xfrm>
            <a:off x="900113" y="1341438"/>
            <a:ext cx="7993062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/>
              <a:t>ISINMAYA NEDEN OLAN BAĞLANTI NOKTALARI</a:t>
            </a:r>
            <a:endParaRPr lang="en-US" alt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/>
      <p:bldP spid="294921" grpId="0" animBg="1"/>
      <p:bldP spid="294922" grpId="0" animBg="1"/>
      <p:bldP spid="294923" grpId="0" animBg="1"/>
      <p:bldP spid="294925" grpId="0" animBg="1"/>
      <p:bldP spid="294926" grpId="0" animBg="1"/>
      <p:bldP spid="2949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Resim 17" descr="term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8880"/>
            <a:ext cx="3702050" cy="3240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89175"/>
            <a:ext cx="3371850" cy="337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Metin kutusu 6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III-47/67</a:t>
            </a:r>
          </a:p>
        </p:txBody>
      </p:sp>
      <p:sp>
        <p:nvSpPr>
          <p:cNvPr id="7" name="Rectangle 15" descr="30%"/>
          <p:cNvSpPr>
            <a:spLocks noChangeArrowheads="1"/>
          </p:cNvSpPr>
          <p:nvPr/>
        </p:nvSpPr>
        <p:spPr bwMode="auto">
          <a:xfrm>
            <a:off x="827088" y="188913"/>
            <a:ext cx="8161337" cy="10429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6-ELEKTRİK BAĞLANTILARINDA KÖTÜ TEMAS</a:t>
            </a: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2" name="Rectangle 12"/>
          <p:cNvSpPr>
            <a:spLocks noChangeArrowheads="1"/>
          </p:cNvSpPr>
          <p:nvPr/>
        </p:nvSpPr>
        <p:spPr bwMode="auto">
          <a:xfrm>
            <a:off x="900113" y="1341438"/>
            <a:ext cx="7993062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/>
              <a:t>ISINMAYA NEDEN OLAN BAĞLANTI NOKTALARI</a:t>
            </a:r>
            <a:endParaRPr lang="en-US" alt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2"/>
          <p:cNvSpPr>
            <a:spLocks noChangeArrowheads="1"/>
          </p:cNvSpPr>
          <p:nvPr/>
        </p:nvSpPr>
        <p:spPr bwMode="auto">
          <a:xfrm>
            <a:off x="900113" y="1341438"/>
            <a:ext cx="7993062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/>
              <a:t>ISINMAYA NEDEN OLAN BAĞLANTI NOKTALARI</a:t>
            </a:r>
            <a:endParaRPr lang="en-US" altLang="tr-TR" sz="2400"/>
          </a:p>
        </p:txBody>
      </p:sp>
      <p:pic>
        <p:nvPicPr>
          <p:cNvPr id="84998" name="Resim 7" descr="te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109788"/>
            <a:ext cx="3379788" cy="340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74863"/>
            <a:ext cx="3854450" cy="2938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IMG_0763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21164" r="40160" b="39418"/>
          <a:stretch>
            <a:fillRect/>
          </a:stretch>
        </p:blipFill>
        <p:spPr bwMode="auto">
          <a:xfrm>
            <a:off x="5899150" y="4178300"/>
            <a:ext cx="3146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Metin kutusu 8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III-48/67</a:t>
            </a:r>
          </a:p>
        </p:txBody>
      </p:sp>
      <p:sp>
        <p:nvSpPr>
          <p:cNvPr id="9" name="Rectangle 15" descr="30%"/>
          <p:cNvSpPr>
            <a:spLocks noChangeArrowheads="1"/>
          </p:cNvSpPr>
          <p:nvPr/>
        </p:nvSpPr>
        <p:spPr bwMode="auto">
          <a:xfrm>
            <a:off x="827088" y="188913"/>
            <a:ext cx="8161337" cy="10429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6-ELEKTRİK BAĞLANTILARINDA KÖTÜ TEMAS</a:t>
            </a:r>
          </a:p>
          <a:p>
            <a:pPr algn="ctr" eaLnBrk="1" hangingPunct="1">
              <a:defRPr/>
            </a:pPr>
            <a:endParaRPr lang="tr-TR" sz="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504" y="2026583"/>
            <a:ext cx="89281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tr-TR" sz="8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tr-TR" sz="2400" dirty="0">
              <a:solidFill>
                <a:srgbClr val="0099CC"/>
              </a:solidFill>
              <a:latin typeface="Arial" pitchFamily="34" charset="0"/>
              <a:cs typeface="Arial" pitchFamily="34" charset="0"/>
            </a:endParaRPr>
          </a:p>
          <a:p>
            <a:pPr marL="53975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tr-TR" sz="2400" b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AŞIRI AKIMLARA KARŞI ÖNLEM</a:t>
            </a:r>
          </a:p>
          <a:p>
            <a:pPr marL="539750" indent="-96838" eaLnBrk="1" hangingPunct="1">
              <a:lnSpc>
                <a:spcPct val="150000"/>
              </a:lnSpc>
              <a:spcBef>
                <a:spcPts val="600"/>
              </a:spcBef>
              <a:defRPr/>
            </a:pPr>
            <a:endParaRPr lang="tr-TR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tr-TR" sz="2400" b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 dirty="0">
                <a:solidFill>
                  <a:srgbClr val="000000"/>
                </a:solidFill>
              </a:rPr>
              <a:t>BÖLÜM</a:t>
            </a:r>
            <a:r>
              <a:rPr lang="tr-TR" altLang="tr-TR" sz="3200" b="0" dirty="0">
                <a:solidFill>
                  <a:srgbClr val="000000"/>
                </a:solidFill>
              </a:rPr>
              <a:t> 2</a:t>
            </a:r>
            <a:endParaRPr lang="en-US" altLang="tr-TR" sz="3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62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354138" y="809625"/>
            <a:ext cx="6602412" cy="4603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FF00"/>
                </a:solidFill>
                <a:latin typeface="Arial" panose="020B0604020202020204" pitchFamily="34" charset="0"/>
              </a:rPr>
              <a:t>Yangın </a:t>
            </a:r>
            <a:r>
              <a:rPr lang="tr-TR" altLang="tr-TR" sz="2400">
                <a:latin typeface="Arial" panose="020B0604020202020204" pitchFamily="34" charset="0"/>
              </a:rPr>
              <a:t>Kaçak akım rölesi / Artık akım rölesi</a:t>
            </a:r>
            <a:r>
              <a:rPr lang="tr-TR" altLang="tr-TR" sz="2400" b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1050925" y="115888"/>
            <a:ext cx="7553325" cy="5238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  <a:cs typeface="Times New Roman" panose="02020603050405020304" pitchFamily="18" charset="0"/>
              </a:rPr>
              <a:t>5-KAÇAK AKIMIN KONTROLÜNÜ YAPMA</a:t>
            </a:r>
          </a:p>
        </p:txBody>
      </p:sp>
      <p:pic>
        <p:nvPicPr>
          <p:cNvPr id="82951" name="8 Resim" descr="http://www.nora.com.tr/images/urunler/Anaresim/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1429"/>
          <a:stretch>
            <a:fillRect/>
          </a:stretch>
        </p:blipFill>
        <p:spPr bwMode="auto">
          <a:xfrm>
            <a:off x="5049838" y="1458913"/>
            <a:ext cx="17224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Resim 9" descr="Flexible fault current prot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428750"/>
            <a:ext cx="1905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Metin kutusu 12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III-44/67</a:t>
            </a:r>
          </a:p>
        </p:txBody>
      </p:sp>
      <p:pic>
        <p:nvPicPr>
          <p:cNvPr id="12" name="Resim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5" y="3764019"/>
            <a:ext cx="3833972" cy="27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>
            <a:spLocks noChangeArrowheads="1"/>
          </p:cNvSpPr>
          <p:nvPr/>
        </p:nvSpPr>
        <p:spPr bwMode="auto">
          <a:xfrm>
            <a:off x="5580112" y="5187949"/>
            <a:ext cx="3673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200" dirty="0"/>
              <a:t>300 </a:t>
            </a:r>
            <a:r>
              <a:rPr lang="tr-TR" altLang="tr-TR" sz="2200" dirty="0" err="1"/>
              <a:t>mA</a:t>
            </a:r>
            <a:r>
              <a:rPr lang="tr-TR" altLang="tr-TR" sz="2200" dirty="0"/>
              <a:t>. Hassasiyetinde </a:t>
            </a:r>
            <a:r>
              <a:rPr lang="tr-TR" altLang="tr-TR" sz="2200" dirty="0">
                <a:solidFill>
                  <a:srgbClr val="FFFF00"/>
                </a:solidFill>
              </a:rPr>
              <a:t>Yangın koruma </a:t>
            </a:r>
          </a:p>
          <a:p>
            <a:pPr algn="ctr" eaLnBrk="1" hangingPunct="1"/>
            <a:r>
              <a:rPr lang="tr-TR" altLang="tr-TR" sz="2200" dirty="0"/>
              <a:t>Kaçak Akım Röleleri </a:t>
            </a:r>
          </a:p>
        </p:txBody>
      </p:sp>
      <p:pic>
        <p:nvPicPr>
          <p:cNvPr id="14" name="Resim 6" descr="IMG_0767"/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21904" r="17036" b="26825"/>
          <a:stretch>
            <a:fillRect/>
          </a:stretch>
        </p:blipFill>
        <p:spPr bwMode="auto">
          <a:xfrm>
            <a:off x="2051051" y="1428751"/>
            <a:ext cx="1989006" cy="2192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033837" y="5211764"/>
            <a:ext cx="1274763" cy="13239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000" dirty="0"/>
              <a:t>Aşırı akım ile ısınma ve kaçak</a:t>
            </a:r>
          </a:p>
        </p:txBody>
      </p:sp>
      <p:sp>
        <p:nvSpPr>
          <p:cNvPr id="16" name="Metin kutusu 15"/>
          <p:cNvSpPr txBox="1">
            <a:spLocks noChangeArrowheads="1"/>
          </p:cNvSpPr>
          <p:nvPr/>
        </p:nvSpPr>
        <p:spPr bwMode="auto">
          <a:xfrm>
            <a:off x="4473575" y="4343400"/>
            <a:ext cx="2751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 dirty="0"/>
              <a:t>Kötü temas ile ısınma ve kaçak akım</a:t>
            </a:r>
          </a:p>
        </p:txBody>
      </p:sp>
      <p:pic>
        <p:nvPicPr>
          <p:cNvPr id="17" name="Resim 5" descr="IMG_0766"/>
          <p:cNvPicPr>
            <a:picLocks noGrp="1" noChangeAspect="1"/>
          </p:cNvPicPr>
          <p:nvPr isPhoto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25555" r="32487" b="14761"/>
          <a:stretch>
            <a:fillRect/>
          </a:stretch>
        </p:blipFill>
        <p:spPr bwMode="auto">
          <a:xfrm>
            <a:off x="292043" y="1450976"/>
            <a:ext cx="1517764" cy="217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2" grpId="0"/>
      <p:bldP spid="3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1560" y="1484784"/>
            <a:ext cx="8352928" cy="4924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sz="800" dirty="0"/>
          </a:p>
          <a:p>
            <a:pPr algn="ctr"/>
            <a:r>
              <a:rPr lang="tr-TR" sz="2400" dirty="0"/>
              <a:t>Gelecek ders</a:t>
            </a:r>
          </a:p>
          <a:p>
            <a:pPr algn="ctr"/>
            <a:r>
              <a:rPr lang="tr-TR" altLang="tr-TR" sz="2400" dirty="0"/>
              <a:t>BÖLÜM 3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000" b="0" dirty="0">
                <a:latin typeface="Arial" pitchFamily="34" charset="0"/>
                <a:cs typeface="Arial" pitchFamily="34" charset="0"/>
              </a:rPr>
              <a:t>BAKIM ONARIMDA OLUŞAN ELEKTRİK TEHLİKELERİ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>
                <a:latin typeface="Arial" pitchFamily="34" charset="0"/>
                <a:cs typeface="Arial" pitchFamily="34" charset="0"/>
              </a:rPr>
              <a:t>AYDINLATMA ŞİDDETLERİ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ÜLKELERDE GERİLİM VE FREKANSLAR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YG HÜCRE TEÇHİZATI, TEHLİKELER VE ÖNLEMLER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YÜKSEK GERİLİM YAKININDA ÇALIŞMA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ELEKTRİK EMNİYET MESAFELERİ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FEN ADAMLARI YÖNETMELİĞİ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ELEKTRİK BİRİMLERİ VE BAZI FORMÜLLER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PARATÖNER HAKKINDA GENEL BİLGİLER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altLang="tr-TR" sz="2000" b="0" dirty="0"/>
              <a:t>ÖNERİ VE TAVSİYELER</a:t>
            </a:r>
          </a:p>
          <a:p>
            <a:endParaRPr lang="tr-TR" sz="800" dirty="0"/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863476" y="262855"/>
            <a:ext cx="810101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 sz="800" dirty="0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000" dirty="0">
                <a:latin typeface="Tahoma" panose="020B0604030504040204" pitchFamily="34" charset="0"/>
              </a:rPr>
              <a:t>TEKNİK UYGULAMALARDA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tr-TR" altLang="tr-TR" sz="2800" dirty="0">
                <a:latin typeface="Tahoma" panose="020B0604030504040204" pitchFamily="34" charset="0"/>
              </a:rPr>
              <a:t>ELEKTRİK TEHLİKELERİ ve İSG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tr-TR" altLang="tr-TR" sz="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9259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863476" y="262855"/>
            <a:ext cx="810101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TEKNİK UYGULAMALARDA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ELEKTRİK TEHLİKELERİ ve İSG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705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Lamba -priz devr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2"/>
          <a:stretch>
            <a:fillRect/>
          </a:stretch>
        </p:blipFill>
        <p:spPr bwMode="auto">
          <a:xfrm>
            <a:off x="1116013" y="2062163"/>
            <a:ext cx="77739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331913" y="5984875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000"/>
              <a:t>Tek lamba ve tek kutuplu anahtar ile priz devresi</a:t>
            </a:r>
          </a:p>
        </p:txBody>
      </p:sp>
      <p:sp>
        <p:nvSpPr>
          <p:cNvPr id="77828" name="Metin kutusu 1"/>
          <p:cNvSpPr txBox="1">
            <a:spLocks noChangeArrowheads="1"/>
          </p:cNvSpPr>
          <p:nvPr/>
        </p:nvSpPr>
        <p:spPr bwMode="auto">
          <a:xfrm>
            <a:off x="1539875" y="3416300"/>
            <a:ext cx="25923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800">
                <a:solidFill>
                  <a:schemeClr val="bg2"/>
                </a:solidFill>
              </a:rPr>
              <a:t>Çekilen akım, hattın kesiti ve elektrik cihazının çekeceği akıma uygun aşırı akımda devreyi kesecek sigorta konulmalı </a:t>
            </a:r>
          </a:p>
        </p:txBody>
      </p:sp>
      <p:sp>
        <p:nvSpPr>
          <p:cNvPr id="99333" name="Rectangle 2"/>
          <p:cNvSpPr>
            <a:spLocks noChangeArrowheads="1"/>
          </p:cNvSpPr>
          <p:nvPr/>
        </p:nvSpPr>
        <p:spPr bwMode="auto">
          <a:xfrm>
            <a:off x="1258888" y="836613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400">
                <a:latin typeface="Verdana" panose="020B0604030504040204" pitchFamily="34" charset="0"/>
              </a:rPr>
              <a:t>AŞIRI AKIMLARA KARŞI DEVRE KORUNMALI</a:t>
            </a:r>
          </a:p>
        </p:txBody>
      </p:sp>
      <p:sp>
        <p:nvSpPr>
          <p:cNvPr id="84998" name="Metin kutusu 7"/>
          <p:cNvSpPr txBox="1">
            <a:spLocks noChangeArrowheads="1"/>
          </p:cNvSpPr>
          <p:nvPr/>
        </p:nvSpPr>
        <p:spPr bwMode="auto">
          <a:xfrm>
            <a:off x="161925" y="1052513"/>
            <a:ext cx="44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84999" name="Metin kutusu 1"/>
          <p:cNvSpPr txBox="1">
            <a:spLocks noChangeArrowheads="1"/>
          </p:cNvSpPr>
          <p:nvPr/>
        </p:nvSpPr>
        <p:spPr bwMode="auto">
          <a:xfrm>
            <a:off x="8101013" y="24923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tr-TR" altLang="tr-TR"/>
          </a:p>
        </p:txBody>
      </p:sp>
      <p:sp>
        <p:nvSpPr>
          <p:cNvPr id="99336" name="Rectangle 2"/>
          <p:cNvSpPr>
            <a:spLocks noChangeArrowheads="1"/>
          </p:cNvSpPr>
          <p:nvPr/>
        </p:nvSpPr>
        <p:spPr bwMode="auto">
          <a:xfrm>
            <a:off x="758825" y="157163"/>
            <a:ext cx="820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>
                <a:solidFill>
                  <a:srgbClr val="FFFF00"/>
                </a:solidFill>
                <a:latin typeface="Verdana" panose="020B0604030504040204" pitchFamily="34" charset="0"/>
              </a:rPr>
              <a:t>2-AŞIRI AKIMA KARŞI ÖNLEM</a:t>
            </a:r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6443663" y="3506788"/>
            <a:ext cx="1366837" cy="1635125"/>
            <a:chOff x="6444208" y="3507431"/>
            <a:chExt cx="1366859" cy="1635247"/>
          </a:xfrm>
        </p:grpSpPr>
        <p:pic>
          <p:nvPicPr>
            <p:cNvPr id="85002" name="Resim 11" descr="AEG BH 26 LX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79106" y="3910717"/>
              <a:ext cx="1635247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Düz Ok Bağlayıcısı 2"/>
            <p:cNvCxnSpPr/>
            <p:nvPr/>
          </p:nvCxnSpPr>
          <p:spPr bwMode="auto">
            <a:xfrm flipH="1" flipV="1">
              <a:off x="6444208" y="4869608"/>
              <a:ext cx="538171" cy="14288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99333" grpId="0"/>
      <p:bldP spid="993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30%"/>
          <p:cNvSpPr>
            <a:spLocks noChangeArrowheads="1"/>
          </p:cNvSpPr>
          <p:nvPr/>
        </p:nvSpPr>
        <p:spPr bwMode="auto">
          <a:xfrm>
            <a:off x="250825" y="830263"/>
            <a:ext cx="8785225" cy="5159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ELEKTRİK AŞIRI AKIMA KARŞI KORUMA ELEMANLARI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0355" name="20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916113"/>
            <a:ext cx="1614487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21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936750"/>
            <a:ext cx="14541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23 Metin kutusu"/>
          <p:cNvSpPr txBox="1">
            <a:spLocks noChangeArrowheads="1"/>
          </p:cNvSpPr>
          <p:nvPr/>
        </p:nvSpPr>
        <p:spPr bwMode="auto">
          <a:xfrm>
            <a:off x="1403350" y="3821113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Bıçaklı sigortalar</a:t>
            </a:r>
          </a:p>
        </p:txBody>
      </p:sp>
      <p:sp>
        <p:nvSpPr>
          <p:cNvPr id="100358" name="24 Metin kutusu"/>
          <p:cNvSpPr txBox="1">
            <a:spLocks noChangeArrowheads="1"/>
          </p:cNvSpPr>
          <p:nvPr/>
        </p:nvSpPr>
        <p:spPr bwMode="auto">
          <a:xfrm>
            <a:off x="5283200" y="3840163"/>
            <a:ext cx="23764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WL otomatlar</a:t>
            </a:r>
          </a:p>
        </p:txBody>
      </p:sp>
      <p:sp>
        <p:nvSpPr>
          <p:cNvPr id="100359" name="25 Metin kutusu"/>
          <p:cNvSpPr txBox="1">
            <a:spLocks noChangeArrowheads="1"/>
          </p:cNvSpPr>
          <p:nvPr/>
        </p:nvSpPr>
        <p:spPr bwMode="auto">
          <a:xfrm>
            <a:off x="61913" y="3821113"/>
            <a:ext cx="1728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Buşonlu sigortalar</a:t>
            </a:r>
          </a:p>
        </p:txBody>
      </p:sp>
      <p:sp>
        <p:nvSpPr>
          <p:cNvPr id="86024" name="Rectangle 2"/>
          <p:cNvSpPr>
            <a:spLocks noChangeArrowheads="1"/>
          </p:cNvSpPr>
          <p:nvPr/>
        </p:nvSpPr>
        <p:spPr bwMode="auto">
          <a:xfrm>
            <a:off x="758825" y="157163"/>
            <a:ext cx="820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  <a:defRPr/>
            </a:pPr>
            <a:r>
              <a:rPr kumimoji="0" lang="tr-TR" altLang="tr-TR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2-AŞIRI AKIMA KARŞI ÖNLEM</a:t>
            </a:r>
          </a:p>
        </p:txBody>
      </p:sp>
      <p:pic>
        <p:nvPicPr>
          <p:cNvPr id="100361" name="5 Resim" descr="http://www.nora.com.tr/images/urunler/Anaresim/2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22221"/>
          <a:stretch>
            <a:fillRect/>
          </a:stretch>
        </p:blipFill>
        <p:spPr bwMode="auto">
          <a:xfrm>
            <a:off x="3563938" y="1936750"/>
            <a:ext cx="10795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6 Resim" descr="http://www.nora.com.tr/images/urunler/Anaresim/39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12903"/>
          <a:stretch>
            <a:fillRect/>
          </a:stretch>
        </p:blipFill>
        <p:spPr bwMode="auto">
          <a:xfrm>
            <a:off x="4787900" y="1966913"/>
            <a:ext cx="11017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7 Resim" descr="http://www.nora.com.tr/images/urunler/Anaresim/3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6080125" y="1957388"/>
            <a:ext cx="13716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9 Resim" descr="http://www.nora.com.tr/images/urunler/Anaresim/4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3571"/>
          <a:stretch>
            <a:fillRect/>
          </a:stretch>
        </p:blipFill>
        <p:spPr bwMode="auto">
          <a:xfrm>
            <a:off x="7596188" y="1958975"/>
            <a:ext cx="14255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13 Resim" descr="http://www.nora.com.tr/images/urunler/anaresim/9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r="10481"/>
          <a:stretch>
            <a:fillRect/>
          </a:stretch>
        </p:blipFill>
        <p:spPr bwMode="auto">
          <a:xfrm>
            <a:off x="7812088" y="4522788"/>
            <a:ext cx="10890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14 Resim" descr="http://www.nora.com.tr/images/urunler/Anaresim/87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120"/>
          <a:stretch>
            <a:fillRect/>
          </a:stretch>
        </p:blipFill>
        <p:spPr bwMode="auto">
          <a:xfrm>
            <a:off x="6470650" y="4502150"/>
            <a:ext cx="11969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12 Resim" descr="http://www.nora.com.tr/images/urunler/Anaresim/84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2083" r="10715" b="2083"/>
          <a:stretch>
            <a:fillRect/>
          </a:stretch>
        </p:blipFill>
        <p:spPr bwMode="auto">
          <a:xfrm>
            <a:off x="4567238" y="4510088"/>
            <a:ext cx="1517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Metin kutusu 1"/>
          <p:cNvSpPr txBox="1">
            <a:spLocks noChangeArrowheads="1"/>
          </p:cNvSpPr>
          <p:nvPr/>
        </p:nvSpPr>
        <p:spPr bwMode="auto">
          <a:xfrm>
            <a:off x="684213" y="1393825"/>
            <a:ext cx="7991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Beslemenin otomatik olarak kesilme  sistemleri</a:t>
            </a:r>
            <a:endParaRPr kumimoji="0" lang="tr-TR" altLang="tr-T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0369" name="Resim 16" descr="http://www.trerk.com/img/article/pako%20%C5%9Falter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600575"/>
            <a:ext cx="1606550" cy="14843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5" name="Metin kutusu 18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II-27/42</a:t>
            </a:r>
          </a:p>
        </p:txBody>
      </p:sp>
    </p:spTree>
    <p:extLst>
      <p:ext uri="{BB962C8B-B14F-4D97-AF65-F5344CB8AC3E}">
        <p14:creationId xmlns:p14="http://schemas.microsoft.com/office/powerpoint/2010/main" val="2913018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0357" grpId="0"/>
      <p:bldP spid="100358" grpId="0"/>
      <p:bldP spid="100359" grpId="0"/>
      <p:bldP spid="100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8 Resim" descr="Dosya: Circuitbrea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705225" cy="4537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10 Metin kutusu"/>
          <p:cNvSpPr txBox="1">
            <a:spLocks noChangeArrowheads="1"/>
          </p:cNvSpPr>
          <p:nvPr/>
        </p:nvSpPr>
        <p:spPr bwMode="auto">
          <a:xfrm>
            <a:off x="288925" y="1339850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1800">
                <a:solidFill>
                  <a:srgbClr val="FFFFFF"/>
                </a:solidFill>
                <a:latin typeface="Arial" panose="020B0604020202020204" pitchFamily="34" charset="0"/>
              </a:rPr>
              <a:t>WL OTOMAT ÇALIŞMA SİSTEMİ</a:t>
            </a:r>
            <a:endParaRPr lang="tr-TR" altLang="tr-TR" sz="18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11 Metin kutusu"/>
          <p:cNvSpPr txBox="1">
            <a:spLocks noChangeArrowheads="1"/>
          </p:cNvSpPr>
          <p:nvPr/>
        </p:nvSpPr>
        <p:spPr bwMode="auto">
          <a:xfrm>
            <a:off x="4140200" y="1341438"/>
            <a:ext cx="48244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1-Aktüatör 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  <a:hlinkClick r:id="rId5" tooltip="Manivela"/>
              </a:rPr>
              <a:t>kolu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 - elle kullanılan ve kesici Ayrıca devre kesici (veya Açık Kapalı durumunu gösterir)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 2-Aktüatör mekanizması - güçleri ileten mekanizma grubu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3-Termik Manyetik komutları açma mekanizmasına aktaran sistem (bazı tiplerinde geciktirmeli sistem)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4-Terminalleri (kabloların bağlandığı klemens) 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5-Bimetal şerit. (geçen akımı termik olarak kontrol eden)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6-Kalibrasyon 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  <a:hlinkClick r:id="rId6" tooltip="Vida"/>
              </a:rPr>
              <a:t>vida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 - 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  <a:hlinkClick r:id="rId7" tooltip="Üretici"/>
              </a:rPr>
              <a:t>üretici</a:t>
            </a:r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 montaj sonra tam ayarlamak vidası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7-Solenoit (kısa devre akımında manyetik olarak açan mekanizma)</a:t>
            </a:r>
          </a:p>
          <a:p>
            <a:pPr eaLnBrk="1" hangingPunct="1"/>
            <a:endParaRPr lang="tr-TR" altLang="tr-TR" sz="1600" b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tr-TR" altLang="tr-TR" sz="1600" b="0">
                <a:solidFill>
                  <a:srgbClr val="FFFFFF"/>
                </a:solidFill>
                <a:latin typeface="Arial" panose="020B0604020202020204" pitchFamily="34" charset="0"/>
              </a:rPr>
              <a:t>8-Ark bölücü / söndürücü </a:t>
            </a: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758825" y="157163"/>
            <a:ext cx="820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3200">
                <a:solidFill>
                  <a:srgbClr val="FFFF00"/>
                </a:solidFill>
                <a:latin typeface="Verdana" panose="020B0604030504040204" pitchFamily="34" charset="0"/>
              </a:rPr>
              <a:t>2-AŞIRI AKIMA KARŞI ÖNLEM</a:t>
            </a:r>
          </a:p>
        </p:txBody>
      </p:sp>
      <p:sp>
        <p:nvSpPr>
          <p:cNvPr id="88070" name="Metin kutusu 5"/>
          <p:cNvSpPr txBox="1">
            <a:spLocks noChangeArrowheads="1"/>
          </p:cNvSpPr>
          <p:nvPr/>
        </p:nvSpPr>
        <p:spPr bwMode="auto">
          <a:xfrm>
            <a:off x="250825" y="746125"/>
            <a:ext cx="8713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800">
                <a:solidFill>
                  <a:srgbClr val="FFFF00"/>
                </a:solidFill>
              </a:rPr>
              <a:t>Beslemenin otomatik olarak çok kısa sürede kesilmesi</a:t>
            </a:r>
            <a:endParaRPr lang="tr-TR" altLang="tr-TR" sz="2800"/>
          </a:p>
        </p:txBody>
      </p:sp>
      <p:sp>
        <p:nvSpPr>
          <p:cNvPr id="88071" name="Metin kutusu 6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II-28/42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07504" y="2026583"/>
            <a:ext cx="89281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96838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lvl="0" indent="-96838" algn="ctr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tr-TR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 TEMAS GERİLİMİNE KARŞI KORUNMA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39750" marR="0" lvl="0" indent="-96838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0325" y="115888"/>
            <a:ext cx="6481763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BÖLÜM</a:t>
            </a: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altLang="tr-T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17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 descr="30%"/>
          <p:cNvSpPr>
            <a:spLocks noChangeArrowheads="1"/>
          </p:cNvSpPr>
          <p:nvPr/>
        </p:nvSpPr>
        <p:spPr bwMode="auto">
          <a:xfrm>
            <a:off x="684213" y="260350"/>
            <a:ext cx="8208962" cy="5159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3-TEMAS GERİLİMİNE KARŞI KORUNMA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61925" y="908050"/>
            <a:ext cx="8731250" cy="57245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tr-TR" sz="800" b="0" dirty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800" dirty="0">
                <a:solidFill>
                  <a:srgbClr val="FFFF00"/>
                </a:solidFill>
              </a:rPr>
              <a:t>(AC 50 V</a:t>
            </a:r>
            <a:r>
              <a:rPr lang="tr-TR" sz="2800" b="0" dirty="0"/>
              <a:t>.  50 </a:t>
            </a:r>
            <a:r>
              <a:rPr lang="tr-TR" sz="2800" b="0" dirty="0" err="1"/>
              <a:t>m.A</a:t>
            </a:r>
            <a:r>
              <a:rPr lang="tr-TR" sz="2800" b="0" dirty="0"/>
              <a:t> )  </a:t>
            </a:r>
            <a:r>
              <a:rPr lang="tr-TR" sz="2000" b="0" dirty="0"/>
              <a:t>(DC 120 V.  120 </a:t>
            </a:r>
            <a:r>
              <a:rPr lang="tr-TR" sz="2000" b="0" dirty="0" err="1"/>
              <a:t>mA</a:t>
            </a:r>
            <a:r>
              <a:rPr lang="tr-TR" sz="2000" b="0" dirty="0"/>
              <a:t>)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0" dirty="0"/>
              <a:t>Geçen akımın devre direnci arttırılır.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0" dirty="0"/>
              <a:t>Kumanda ve dağıtım pano önleri zemini izole hale getirilir,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0" dirty="0"/>
              <a:t>Elektrikli cihazların insan değebilecek noktaları elektriğe karşı </a:t>
            </a:r>
            <a:r>
              <a:rPr lang="tr-TR" sz="2800" b="0" dirty="0">
                <a:solidFill>
                  <a:srgbClr val="FFFF00"/>
                </a:solidFill>
              </a:rPr>
              <a:t>ya mekanik muhafazaya alınır veya izole edilir</a:t>
            </a:r>
            <a:r>
              <a:rPr lang="tr-TR" sz="2800" b="0" dirty="0"/>
              <a:t>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0" dirty="0"/>
              <a:t>Seyyar kablolarda mekanik etkilere maruz kalan yerlerde </a:t>
            </a:r>
            <a:r>
              <a:rPr lang="tr-TR" sz="2800" b="0" dirty="0">
                <a:solidFill>
                  <a:srgbClr val="FFFF00"/>
                </a:solidFill>
              </a:rPr>
              <a:t>NYY (TTR) </a:t>
            </a:r>
            <a:r>
              <a:rPr lang="tr-TR" sz="2800" b="0" dirty="0"/>
              <a:t>tipi, askılı veya duvara tespit edilenlerde </a:t>
            </a:r>
            <a:r>
              <a:rPr lang="tr-TR" sz="2800" b="0" dirty="0">
                <a:solidFill>
                  <a:srgbClr val="FFFF00"/>
                </a:solidFill>
              </a:rPr>
              <a:t>NYM</a:t>
            </a:r>
            <a:r>
              <a:rPr lang="tr-TR" sz="2800" b="0" dirty="0"/>
              <a:t> tipi kablo kullanılmalı </a:t>
            </a:r>
            <a:endParaRPr lang="tr-TR" sz="700" b="0" dirty="0"/>
          </a:p>
          <a:p>
            <a:pPr algn="ctr" eaLnBrk="1" hangingPunct="1">
              <a:defRPr/>
            </a:pPr>
            <a:endParaRPr lang="tr-TR" sz="800" b="0" dirty="0"/>
          </a:p>
          <a:p>
            <a:pPr algn="ctr" eaLnBrk="1" hangingPunct="1">
              <a:defRPr/>
            </a:pPr>
            <a:r>
              <a:rPr lang="tr-TR" sz="2800" dirty="0">
                <a:solidFill>
                  <a:srgbClr val="FFFF00"/>
                </a:solidFill>
              </a:rPr>
              <a:t>Rutubetli ortamlarda elektrik kaçağı oluşabilir  bunun için ANTİGRON tesisat yapılmalıdır.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0116" name="Metin kutusu 4"/>
          <p:cNvSpPr txBox="1">
            <a:spLocks noChangeArrowheads="1"/>
          </p:cNvSpPr>
          <p:nvPr/>
        </p:nvSpPr>
        <p:spPr bwMode="auto">
          <a:xfrm>
            <a:off x="-36513" y="549275"/>
            <a:ext cx="8636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400"/>
              <a:t>II-2942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nimBg="1"/>
      <p:bldP spid="296964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18445</TotalTime>
  <Words>2074</Words>
  <Application>Microsoft Office PowerPoint</Application>
  <PresentationFormat>Ekran Gösterisi (4:3)</PresentationFormat>
  <Paragraphs>425</Paragraphs>
  <Slides>42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Verdana</vt:lpstr>
      <vt:lpstr>Wingdings</vt:lpstr>
      <vt:lpstr>Shimmer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hitayguner</dc:creator>
  <cp:lastModifiedBy>Nurdoğan İnci</cp:lastModifiedBy>
  <cp:revision>936</cp:revision>
  <dcterms:created xsi:type="dcterms:W3CDTF">2007-03-31T15:55:48Z</dcterms:created>
  <dcterms:modified xsi:type="dcterms:W3CDTF">2024-02-10T08:36:09Z</dcterms:modified>
</cp:coreProperties>
</file>