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30" r:id="rId1"/>
    <p:sldMasterId id="2147487675" r:id="rId2"/>
    <p:sldMasterId id="2147487589" r:id="rId3"/>
    <p:sldMasterId id="2147487616" r:id="rId4"/>
    <p:sldMasterId id="2147487652" r:id="rId5"/>
  </p:sldMasterIdLst>
  <p:notesMasterIdLst>
    <p:notesMasterId r:id="rId27"/>
  </p:notesMasterIdLst>
  <p:handoutMasterIdLst>
    <p:handoutMasterId r:id="rId28"/>
  </p:handoutMasterIdLst>
  <p:sldIdLst>
    <p:sldId id="1289" r:id="rId6"/>
    <p:sldId id="1504" r:id="rId7"/>
    <p:sldId id="256" r:id="rId8"/>
    <p:sldId id="1370" r:id="rId9"/>
    <p:sldId id="1524" r:id="rId10"/>
    <p:sldId id="1525" r:id="rId11"/>
    <p:sldId id="1507" r:id="rId12"/>
    <p:sldId id="1529" r:id="rId13"/>
    <p:sldId id="1526" r:id="rId14"/>
    <p:sldId id="1522" r:id="rId15"/>
    <p:sldId id="1538" r:id="rId16"/>
    <p:sldId id="1528" r:id="rId17"/>
    <p:sldId id="1488" r:id="rId18"/>
    <p:sldId id="1464" r:id="rId19"/>
    <p:sldId id="1537" r:id="rId20"/>
    <p:sldId id="1536" r:id="rId21"/>
    <p:sldId id="1539" r:id="rId22"/>
    <p:sldId id="1531" r:id="rId23"/>
    <p:sldId id="1532" r:id="rId24"/>
    <p:sldId id="1535" r:id="rId25"/>
    <p:sldId id="1514" r:id="rId26"/>
  </p:sldIdLst>
  <p:sldSz cx="9144000" cy="6858000" type="screen4x3"/>
  <p:notesSz cx="6761163" cy="9942513"/>
  <p:defaultTextStyle>
    <a:defPPr>
      <a:defRPr lang="tr-TR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doğan İnci" initials="Nİ" lastIdx="1" clrIdx="0">
    <p:extLst>
      <p:ext uri="{19B8F6BF-5375-455C-9EA6-DF929625EA0E}">
        <p15:presenceInfo xmlns:p15="http://schemas.microsoft.com/office/powerpoint/2012/main" userId="98830a3929a832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5050"/>
    <a:srgbClr val="008000"/>
    <a:srgbClr val="990033"/>
    <a:srgbClr val="0066FF"/>
    <a:srgbClr val="FF0000"/>
    <a:srgbClr val="0000FF"/>
    <a:srgbClr val="03E7ED"/>
    <a:srgbClr val="00206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9" autoAdjust="0"/>
    <p:restoredTop sz="94637" autoAdjust="0"/>
  </p:normalViewPr>
  <p:slideViewPr>
    <p:cSldViewPr>
      <p:cViewPr varScale="1">
        <p:scale>
          <a:sx n="74" d="100"/>
          <a:sy n="74" d="100"/>
        </p:scale>
        <p:origin x="3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946" y="5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doğan İnci" userId="98830a3929a83239" providerId="LiveId" clId="{CFB85D94-868F-4AD0-B501-210275EA40C0}"/>
    <pc:docChg chg="delSld modSld">
      <pc:chgData name="Nurdoğan İnci" userId="98830a3929a83239" providerId="LiveId" clId="{CFB85D94-868F-4AD0-B501-210275EA40C0}" dt="2024-02-09T10:38:12.093" v="84" actId="47"/>
      <pc:docMkLst>
        <pc:docMk/>
      </pc:docMkLst>
      <pc:sldChg chg="modSp">
        <pc:chgData name="Nurdoğan İnci" userId="98830a3929a83239" providerId="LiveId" clId="{CFB85D94-868F-4AD0-B501-210275EA40C0}" dt="2024-02-09T10:31:21.019" v="81" actId="20577"/>
        <pc:sldMkLst>
          <pc:docMk/>
          <pc:sldMk cId="1918343448" sldId="256"/>
        </pc:sldMkLst>
        <pc:spChg chg="mod">
          <ac:chgData name="Nurdoğan İnci" userId="98830a3929a83239" providerId="LiveId" clId="{CFB85D94-868F-4AD0-B501-210275EA40C0}" dt="2024-02-09T10:31:21.019" v="81" actId="20577"/>
          <ac:spMkLst>
            <pc:docMk/>
            <pc:sldMk cId="1918343448" sldId="256"/>
            <ac:spMk id="10" creationId="{2B83E477-5077-43E3-15EC-2E3E5A059676}"/>
          </ac:spMkLst>
        </pc:spChg>
      </pc:sldChg>
      <pc:sldChg chg="modAnim">
        <pc:chgData name="Nurdoğan İnci" userId="98830a3929a83239" providerId="LiveId" clId="{CFB85D94-868F-4AD0-B501-210275EA40C0}" dt="2024-02-09T10:35:36.293" v="82"/>
        <pc:sldMkLst>
          <pc:docMk/>
          <pc:sldMk cId="1078385517" sldId="1488"/>
        </pc:sldMkLst>
      </pc:sldChg>
      <pc:sldChg chg="modSp del">
        <pc:chgData name="Nurdoğan İnci" userId="98830a3929a83239" providerId="LiveId" clId="{CFB85D94-868F-4AD0-B501-210275EA40C0}" dt="2024-02-09T10:38:12.093" v="84" actId="47"/>
        <pc:sldMkLst>
          <pc:docMk/>
          <pc:sldMk cId="2932637258" sldId="1534"/>
        </pc:sldMkLst>
        <pc:spChg chg="mod">
          <ac:chgData name="Nurdoğan İnci" userId="98830a3929a83239" providerId="LiveId" clId="{CFB85D94-868F-4AD0-B501-210275EA40C0}" dt="2024-02-09T10:36:45.241" v="83" actId="20577"/>
          <ac:spMkLst>
            <pc:docMk/>
            <pc:sldMk cId="2932637258" sldId="1534"/>
            <ac:spMk id="2" creationId="{4B2A39E9-05D8-A9BA-EA32-3F38FAB2D0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29052" y="2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3CA2B5-ED5A-45BB-832E-586E612A266C}" type="datetimeFigureOut">
              <a:rPr lang="tr-TR"/>
              <a:pPr>
                <a:defRPr/>
              </a:pPr>
              <a:t>9.02.2024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2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29052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71EB87-CC64-4A47-8921-1F5E1078D3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5698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2" y="2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7" y="4722815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2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889DCD1-BCA6-4144-BEBE-0235B18FD4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162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13.30- 14.30 Yemek molası</a:t>
            </a:r>
          </a:p>
          <a:p>
            <a:r>
              <a:rPr lang="tr-TR" dirty="0"/>
              <a:t>14.30- 15.30 Beş hoca anlatacak</a:t>
            </a:r>
          </a:p>
          <a:p>
            <a:r>
              <a:rPr lang="tr-TR" dirty="0"/>
              <a:t>15.30- 16.00 Cay Kahve</a:t>
            </a:r>
          </a:p>
          <a:p>
            <a:r>
              <a:rPr lang="tr-TR" dirty="0"/>
              <a:t>16.00- 17.00 İSG 1. ve 2. sınıf Lisans öğrencileri Baret giyme töreni</a:t>
            </a:r>
          </a:p>
          <a:p>
            <a:r>
              <a:rPr lang="tr-TR" dirty="0"/>
              <a:t>18.00 kapanış</a:t>
            </a: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9DCD1-BCA6-4144-BEBE-0235B18FD4F6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54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23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306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90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58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Hıfzıssıhha kanunu          24.04.1930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9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506 sayılı S.S. K. Kanunu 17.07.1964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9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1475 sayılı kanun            25.08.1971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9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4857 sayılı İş Kanunu      22.05.2003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900" b="0" dirty="0"/>
              <a:t>5510 SSK S.S.K. Kanunu  31.05.2008</a:t>
            </a:r>
            <a:endParaRPr lang="tr-TR" sz="9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tr-TR" sz="9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6331 </a:t>
            </a:r>
            <a:r>
              <a:rPr lang="tr-TR" sz="9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sayılı Kanun            03.06.2012</a:t>
            </a:r>
            <a:endParaRPr lang="tr-TR" sz="9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9DCD1-BCA6-4144-BEBE-0235B18FD4F6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24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3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48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30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9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7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20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21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9DCD1-BCA6-4144-BEBE-0235B18FD4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03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118-39DE-4C2E-99F9-1EA5980A70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022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124250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322188"/>
      </p:ext>
    </p:extLst>
  </p:cSld>
  <p:clrMapOvr>
    <a:masterClrMapping/>
  </p:clrMapOvr>
  <p:hf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3044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98246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0169-EA68-421F-B293-083305F556F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036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233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63F0-68E0-41FE-90A8-A08EC3A0D66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032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742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4223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44734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42897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59701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98679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84829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95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069B60A1-1FC3-4C70-8C0D-B22F9FE2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2/9/2024</a:t>
            </a:fld>
            <a:endParaRPr lang="en-US" dirty="0"/>
          </a:p>
        </p:txBody>
      </p:sp>
      <p:sp>
        <p:nvSpPr>
          <p:cNvPr id="12" name="Alt Bilgi Yer Tutucusu 11">
            <a:extLst>
              <a:ext uri="{FF2B5EF4-FFF2-40B4-BE49-F238E27FC236}">
                <a16:creationId xmlns:a16="http://schemas.microsoft.com/office/drawing/2014/main" id="{098206B9-742E-49C4-89C6-684BAFC1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C42292E6-CC60-403A-BDCA-48F2D1F1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1488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0169-EA68-421F-B293-083305F556F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05585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783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63F0-68E0-41FE-90A8-A08EC3A0D66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923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2944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1916832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6381750"/>
            <a:ext cx="1152525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46A1D3A9-5F15-41E7-AC1D-0F0E65413C9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127245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C3F8E1C5-D2F8-495B-AEC0-350CA5F623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34570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7808 w 5184"/>
                  <a:gd name="T3" fmla="*/ 3159 h 3159"/>
                  <a:gd name="T4" fmla="*/ 780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885 w 556"/>
                  <a:gd name="T5" fmla="*/ 3159 h 3159"/>
                  <a:gd name="T6" fmla="*/ 885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tr-TR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39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391 w 251"/>
                <a:gd name="T7" fmla="*/ 12 h 12"/>
                <a:gd name="T8" fmla="*/ 391 w 251"/>
                <a:gd name="T9" fmla="*/ 0 h 12"/>
                <a:gd name="T10" fmla="*/ 39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720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7201 w 4724"/>
                  <a:gd name="T7" fmla="*/ 12 h 12"/>
                  <a:gd name="T8" fmla="*/ 7201 w 4724"/>
                  <a:gd name="T9" fmla="*/ 0 h 12"/>
                  <a:gd name="T10" fmla="*/ 720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tr-TR"/>
              </a:p>
            </p:txBody>
          </p:sp>
        </p:grpSp>
      </p:grpSp>
      <p:pic>
        <p:nvPicPr>
          <p:cNvPr id="16" name="Picture 24" descr="amblem n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8263"/>
            <a:ext cx="658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1066800" y="6464300"/>
            <a:ext cx="1905000" cy="2778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 b="0"/>
            </a:lvl1pPr>
          </a:lstStyle>
          <a:p>
            <a:pPr>
              <a:defRPr/>
            </a:pPr>
            <a:r>
              <a:rPr lang="tr-TR"/>
              <a:t>1109095Nİ</a:t>
            </a:r>
          </a:p>
        </p:txBody>
      </p:sp>
      <p:sp>
        <p:nvSpPr>
          <p:cNvPr id="18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64300"/>
            <a:ext cx="2895600" cy="27781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tr-TR"/>
              <a:t>İSG YANGIN TEHLİKELERİ</a:t>
            </a:r>
          </a:p>
        </p:txBody>
      </p:sp>
      <p:sp>
        <p:nvSpPr>
          <p:cNvPr id="19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5D6B-C82D-47D2-9E7B-E418B02137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53757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FCEE8-30AE-603F-7A02-6EBE7B67A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35F1E25-3914-5871-D1AD-68DE7A3BE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CFE6AA-32E8-3AF4-B3A3-A555E216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B54C51-F54B-4510-7748-1F6A54A5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8121A5-3015-97FE-27AB-876A97C5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611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F19D2-74D5-3B90-396D-21B1BAFD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B7A332-6D8C-3A7B-D1FC-7D59712E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A9DA13-DD36-008F-7805-6C96A518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4A08A1-8169-94D0-4198-27AC74A9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8B2C04-D97E-7505-C7A6-616CF789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919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272DDB-E750-BAD9-3452-A28E3488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923808-28FF-E78A-7F40-DC9E82A9D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D10837-0C3E-F2D7-94EE-6FB06229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7729BA-B513-DC41-2E48-0D8FB2CD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A43E33-40CA-D774-D8A2-A1FF4EB3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846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882EE-148C-D5F7-D76C-E97877AF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46C854-3AD8-3F70-D322-0AA897BCB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D43472E-B012-216D-F0DC-9CC249CEE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995F29-ACFC-4AB5-6FB3-C34ACFC4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CA92D1-3FF5-1E99-EAEF-8B67340A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1E0CFD-023D-8D58-8BD5-8EDB8FFC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62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  <a:prstGeom prst="rect">
            <a:avLst/>
          </a:prstGeo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282715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9D97AF-A624-0DF8-DDDA-871FC98C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B26251A-BC79-70FE-275B-6CD5BB92B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2F2BF9-5B85-C7BB-F118-6B4A3E6F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61AB9F6-A336-4975-0444-CE8426396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C7A42C1-F99D-F545-DC54-42CEA9A2E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586BFF1-7F3B-18AF-17CB-F934B4F7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B0E5070-4854-E28D-43B7-E384DA73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0E8703F-6F93-E703-E517-B5B0BA82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774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413F6F-C07C-025F-1289-A1379B96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15DE575-6762-6715-7356-7CCF3002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3A79608-3097-DACC-CEE6-6C15C4F7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6C3A92-F528-0753-B437-C620F95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492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7722000-AE2A-7475-AD01-68257170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A6680B9-D00C-AE72-469E-E07B5671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15A6984-2F6D-3BA5-9C80-C848A85A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068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644F8D-3B5A-6194-2CAA-455159A3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21569D-CDA3-7757-F1BE-39B6DFD0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08EE71B-3B47-7DE3-1589-79FDC0E1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D18278-41E7-C97D-2A02-688AFC7B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120C23-A93E-DDAC-E736-8BA5D99A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9E55FC4-B46E-CA97-2D6E-BAFC54F2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160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65C667-7857-7FDD-F385-19DCC19D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109C2DA-53F6-E3B6-FBE8-CA98053F5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63F2A5-A5F0-6A98-1B3B-7503B8B15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F368A3B-9DB3-C3EB-7ABD-F718AC4B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4151B4-8109-DC54-0BBF-6E5C1757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926930-4324-FF75-7EE2-E84859EC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669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5C6851-63EF-4919-DC82-31909709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0AD9D5E-4603-B3CC-6DEC-726913972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00B312-7D18-F81F-8199-BE954F06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B96652-517F-CCD4-D954-728AC817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FC3D3B-92EF-798F-EE94-BE541C8D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155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B1A6CAA-1D75-0699-11DA-953E727E3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F4E9104-21D5-7450-6440-ED57A491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6FB77F-9A2F-E287-206C-60A8440B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FD4D84-60A6-238D-031F-E2C96E15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BE81F4-D207-AA62-5D90-54334F36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81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118-39DE-4C2E-99F9-1EA5980A70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7056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72707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90810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759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664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963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157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572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256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341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053585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796677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120166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2716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287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903479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833011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179580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473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2209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1412776"/>
            <a:ext cx="8229600" cy="5821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0169-EA68-421F-B293-083305F556F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17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7069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63F0-68E0-41FE-90A8-A08EC3A0D66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5420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1908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E54DC9E-C982-4A2E-A2F6-2B31DFD874C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214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98AAF-5DDA-4148-8316-224A5D0F66A2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2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3F1DC33-F489-480C-A74E-92FE7D307E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46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4" descr="amblem n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2563"/>
            <a:ext cx="5889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7"/>
          <p:cNvSpPr>
            <a:spLocks noChangeArrowheads="1"/>
          </p:cNvSpPr>
          <p:nvPr userDrawn="1"/>
        </p:nvSpPr>
        <p:spPr bwMode="auto">
          <a:xfrm>
            <a:off x="2916238" y="6546850"/>
            <a:ext cx="4679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İŞ KAZALARI</a:t>
            </a:r>
            <a:endParaRPr lang="tr-TR" sz="16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2 Veri Yer Tutucusu"/>
          <p:cNvSpPr txBox="1">
            <a:spLocks noGrp="1"/>
          </p:cNvSpPr>
          <p:nvPr userDrawn="1"/>
        </p:nvSpPr>
        <p:spPr bwMode="auto">
          <a:xfrm>
            <a:off x="0" y="6453188"/>
            <a:ext cx="1217613" cy="252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tr-T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Nİ1303204</a:t>
            </a:r>
          </a:p>
        </p:txBody>
      </p:sp>
      <p:sp>
        <p:nvSpPr>
          <p:cNvPr id="20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8D8E7C5-FA95-4CDB-A32D-67C31ED2354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817849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118-39DE-4C2E-99F9-1EA5980A70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1362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573503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  <a:prstGeom prst="rect">
            <a:avLst/>
          </a:prstGeo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320828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5665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117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837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8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856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493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42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049934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307329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840619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507181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454886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897137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621452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26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6441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14056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0169-EA68-421F-B293-083305F556F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4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5" y="6597650"/>
            <a:ext cx="1152525" cy="260350"/>
          </a:xfrm>
        </p:spPr>
        <p:txBody>
          <a:bodyPr/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88203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63F0-68E0-41FE-90A8-A08EC3A0D66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068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İSK ANALİZİ VE YÖNETİM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6013" y="1989138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1476" y="6597650"/>
            <a:ext cx="1152525" cy="260350"/>
          </a:xfrm>
        </p:spPr>
        <p:txBody>
          <a:bodyPr/>
          <a:lstStyle>
            <a:lvl1pPr algn="r">
              <a:defRPr sz="9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D39F39-9B33-4C22-8558-214AB0B8486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3244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5118-39DE-4C2E-99F9-1EA5980A70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65676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928902"/>
      </p:ext>
    </p:extLst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  <a:prstGeom prst="rect">
            <a:avLst/>
          </a:prstGeo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761715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3991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4223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32" y="712389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7010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594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2662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1209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843198"/>
      </p:ext>
    </p:extLst>
  </p:cSld>
  <p:clrMapOvr>
    <a:masterClrMapping/>
  </p:clrMapOvr>
  <p:hf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381253"/>
      </p:ext>
    </p:extLst>
  </p:cSld>
  <p:clrMapOvr>
    <a:masterClrMapping/>
  </p:clrMapOvr>
  <p:hf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464528"/>
      </p:ext>
    </p:extLst>
  </p:cSld>
  <p:clrMapOvr>
    <a:masterClrMapping/>
  </p:clrMapOvr>
  <p:hf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690116"/>
      </p:ext>
    </p:extLst>
  </p:cSld>
  <p:clrMapOvr>
    <a:masterClrMapping/>
  </p:clrMapOvr>
  <p:hf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701162"/>
      </p:ext>
    </p:extLst>
  </p:cSld>
  <p:clrMapOvr>
    <a:masterClrMapping/>
  </p:clrMapOvr>
  <p:hf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58618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A775BC-4F08-425C-B7DB-B264C2AEE8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600" y="291180"/>
            <a:ext cx="7056784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2000" dirty="0"/>
              <a:t>GÜVENLİK DENETİM VE KONTROL</a:t>
            </a:r>
          </a:p>
        </p:txBody>
      </p:sp>
      <p:pic>
        <p:nvPicPr>
          <p:cNvPr id="9" name="Picture 24" descr="amblem ni">
            <a:extLst>
              <a:ext uri="{FF2B5EF4-FFF2-40B4-BE49-F238E27FC236}">
                <a16:creationId xmlns:a16="http://schemas.microsoft.com/office/drawing/2014/main" id="{E62E9E14-2327-47BF-AFD7-E2A4CC82A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241"/>
            <a:ext cx="6209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9.png">
            <a:extLst>
              <a:ext uri="{FF2B5EF4-FFF2-40B4-BE49-F238E27FC236}">
                <a16:creationId xmlns:a16="http://schemas.microsoft.com/office/drawing/2014/main" id="{1D452361-D9AC-4E2D-80ED-00EAB08683F6}"/>
              </a:ext>
            </a:extLst>
          </p:cNvPr>
          <p:cNvPicPr/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8168088" y="218231"/>
            <a:ext cx="671150" cy="54600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63980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531" r:id="rId1"/>
    <p:sldLayoutId id="2147487532" r:id="rId2"/>
    <p:sldLayoutId id="2147487533" r:id="rId3"/>
    <p:sldLayoutId id="2147487534" r:id="rId4"/>
    <p:sldLayoutId id="2147487535" r:id="rId5"/>
    <p:sldLayoutId id="2147487536" r:id="rId6"/>
    <p:sldLayoutId id="2147487537" r:id="rId7"/>
    <p:sldLayoutId id="2147487538" r:id="rId8"/>
    <p:sldLayoutId id="2147487539" r:id="rId9"/>
    <p:sldLayoutId id="2147487540" r:id="rId10"/>
    <p:sldLayoutId id="2147487541" r:id="rId11"/>
    <p:sldLayoutId id="2147487542" r:id="rId12"/>
    <p:sldLayoutId id="2147487543" r:id="rId13"/>
    <p:sldLayoutId id="2147487544" r:id="rId14"/>
    <p:sldLayoutId id="2147487545" r:id="rId15"/>
    <p:sldLayoutId id="2147487546" r:id="rId16"/>
    <p:sldLayoutId id="2147487547" r:id="rId17"/>
    <p:sldLayoutId id="2147487548" r:id="rId18"/>
    <p:sldLayoutId id="2147487549" r:id="rId19"/>
    <p:sldLayoutId id="2147487500" r:id="rId20"/>
    <p:sldLayoutId id="2147487487" r:id="rId21"/>
    <p:sldLayoutId id="2147487518" r:id="rId22"/>
    <p:sldLayoutId id="2147487586" r:id="rId23"/>
    <p:sldLayoutId id="2147487587" r:id="rId24"/>
    <p:sldLayoutId id="2147487588" r:id="rId25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456AAC-C24B-9003-ACE6-1C41B589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E5093B6-4F83-5B4E-E824-7B69C68F3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3632D3-2547-5CB9-B62A-F4D4AF21F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1B50-184C-4B30-99E7-8D069D4C216D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995657-C531-5563-A2B9-384B1B2C6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56C94C-D977-64EB-3C12-FB56A258A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5447-4B99-4407-9AFD-D8C6C5BD35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32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6" r:id="rId1"/>
    <p:sldLayoutId id="2147487677" r:id="rId2"/>
    <p:sldLayoutId id="2147487678" r:id="rId3"/>
    <p:sldLayoutId id="2147487679" r:id="rId4"/>
    <p:sldLayoutId id="2147487680" r:id="rId5"/>
    <p:sldLayoutId id="2147487681" r:id="rId6"/>
    <p:sldLayoutId id="2147487682" r:id="rId7"/>
    <p:sldLayoutId id="2147487683" r:id="rId8"/>
    <p:sldLayoutId id="2147487684" r:id="rId9"/>
    <p:sldLayoutId id="2147487685" r:id="rId10"/>
    <p:sldLayoutId id="2147487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967" y="1039722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C19DA0E-4877-434F-A770-22790EAAB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600" y="258186"/>
            <a:ext cx="76328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2400" dirty="0"/>
              <a:t>İSG 201 RİSK YÖNETİMİ ve DEĞERLENDİRİLMESİ</a:t>
            </a:r>
            <a:endParaRPr lang="tr-TR" altLang="tr-TR" sz="800" dirty="0"/>
          </a:p>
        </p:txBody>
      </p:sp>
      <p:pic>
        <p:nvPicPr>
          <p:cNvPr id="10" name="Picture 24" descr="amblem ni">
            <a:extLst>
              <a:ext uri="{FF2B5EF4-FFF2-40B4-BE49-F238E27FC236}">
                <a16:creationId xmlns:a16="http://schemas.microsoft.com/office/drawing/2014/main" id="{FA01326E-0B03-4D3B-921A-3FEDB92BC8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241"/>
            <a:ext cx="6209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96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590" r:id="rId1"/>
    <p:sldLayoutId id="2147487591" r:id="rId2"/>
    <p:sldLayoutId id="2147487592" r:id="rId3"/>
    <p:sldLayoutId id="2147487593" r:id="rId4"/>
    <p:sldLayoutId id="2147487594" r:id="rId5"/>
    <p:sldLayoutId id="2147487595" r:id="rId6"/>
    <p:sldLayoutId id="2147487596" r:id="rId7"/>
    <p:sldLayoutId id="2147487597" r:id="rId8"/>
    <p:sldLayoutId id="2147487598" r:id="rId9"/>
    <p:sldLayoutId id="2147487599" r:id="rId10"/>
    <p:sldLayoutId id="2147487600" r:id="rId11"/>
    <p:sldLayoutId id="2147487601" r:id="rId12"/>
    <p:sldLayoutId id="2147487602" r:id="rId13"/>
    <p:sldLayoutId id="2147487603" r:id="rId14"/>
    <p:sldLayoutId id="2147487604" r:id="rId15"/>
    <p:sldLayoutId id="2147487605" r:id="rId16"/>
    <p:sldLayoutId id="2147487606" r:id="rId17"/>
    <p:sldLayoutId id="2147487607" r:id="rId18"/>
    <p:sldLayoutId id="2147487608" r:id="rId19"/>
    <p:sldLayoutId id="2147487609" r:id="rId20"/>
    <p:sldLayoutId id="2147487610" r:id="rId21"/>
    <p:sldLayoutId id="2147487611" r:id="rId22"/>
    <p:sldLayoutId id="2147487612" r:id="rId23"/>
    <p:sldLayoutId id="2147487613" r:id="rId24"/>
    <p:sldLayoutId id="2147487614" r:id="rId25"/>
    <p:sldLayoutId id="2147487615" r:id="rId26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A775BC-4F08-425C-B7DB-B264C2AEE8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5705" y="291180"/>
            <a:ext cx="6336704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2400" dirty="0"/>
              <a:t>GÜVENLİK DENETİM VE </a:t>
            </a:r>
          </a:p>
          <a:p>
            <a:pPr eaLnBrk="1" hangingPunct="1"/>
            <a:r>
              <a:rPr lang="tr-TR" altLang="tr-TR" sz="2400" dirty="0"/>
              <a:t>KONTROL SİSTEMLERİ</a:t>
            </a:r>
            <a:endParaRPr lang="tr-TR" altLang="tr-TR" sz="800" dirty="0"/>
          </a:p>
        </p:txBody>
      </p:sp>
      <p:pic>
        <p:nvPicPr>
          <p:cNvPr id="9" name="Picture 24" descr="amblem ni">
            <a:extLst>
              <a:ext uri="{FF2B5EF4-FFF2-40B4-BE49-F238E27FC236}">
                <a16:creationId xmlns:a16="http://schemas.microsoft.com/office/drawing/2014/main" id="{E62E9E14-2327-47BF-AFD7-E2A4CC82A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241"/>
            <a:ext cx="6209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9.png">
            <a:extLst>
              <a:ext uri="{FF2B5EF4-FFF2-40B4-BE49-F238E27FC236}">
                <a16:creationId xmlns:a16="http://schemas.microsoft.com/office/drawing/2014/main" id="{1D452361-D9AC-4E2D-80ED-00EAB08683F6}"/>
              </a:ext>
            </a:extLst>
          </p:cNvPr>
          <p:cNvPicPr/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7935625" y="290704"/>
            <a:ext cx="907926" cy="8314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30690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17" r:id="rId1"/>
    <p:sldLayoutId id="2147487618" r:id="rId2"/>
    <p:sldLayoutId id="2147487619" r:id="rId3"/>
    <p:sldLayoutId id="2147487620" r:id="rId4"/>
    <p:sldLayoutId id="2147487621" r:id="rId5"/>
    <p:sldLayoutId id="2147487622" r:id="rId6"/>
    <p:sldLayoutId id="2147487623" r:id="rId7"/>
    <p:sldLayoutId id="2147487624" r:id="rId8"/>
    <p:sldLayoutId id="2147487625" r:id="rId9"/>
    <p:sldLayoutId id="2147487626" r:id="rId10"/>
    <p:sldLayoutId id="2147487627" r:id="rId11"/>
    <p:sldLayoutId id="2147487628" r:id="rId12"/>
    <p:sldLayoutId id="2147487629" r:id="rId13"/>
    <p:sldLayoutId id="2147487630" r:id="rId14"/>
    <p:sldLayoutId id="2147487631" r:id="rId15"/>
    <p:sldLayoutId id="2147487632" r:id="rId16"/>
    <p:sldLayoutId id="2147487633" r:id="rId17"/>
    <p:sldLayoutId id="2147487634" r:id="rId18"/>
    <p:sldLayoutId id="2147487635" r:id="rId19"/>
    <p:sldLayoutId id="2147487636" r:id="rId20"/>
    <p:sldLayoutId id="2147487637" r:id="rId21"/>
    <p:sldLayoutId id="2147487638" r:id="rId2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D26913-25FA-4789-927A-528A7A278C4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2A775BC-4F08-425C-B7DB-B264C2AEE8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600" y="291180"/>
            <a:ext cx="7056784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sz="2000" dirty="0"/>
              <a:t>GÜVENLİK DENETİM VE KONTROL SİSTEMLERİ</a:t>
            </a:r>
          </a:p>
        </p:txBody>
      </p:sp>
      <p:pic>
        <p:nvPicPr>
          <p:cNvPr id="9" name="Picture 24" descr="amblem ni">
            <a:extLst>
              <a:ext uri="{FF2B5EF4-FFF2-40B4-BE49-F238E27FC236}">
                <a16:creationId xmlns:a16="http://schemas.microsoft.com/office/drawing/2014/main" id="{E62E9E14-2327-47BF-AFD7-E2A4CC82A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241"/>
            <a:ext cx="6209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9.png">
            <a:extLst>
              <a:ext uri="{FF2B5EF4-FFF2-40B4-BE49-F238E27FC236}">
                <a16:creationId xmlns:a16="http://schemas.microsoft.com/office/drawing/2014/main" id="{1D452361-D9AC-4E2D-80ED-00EAB08683F6}"/>
              </a:ext>
            </a:extLst>
          </p:cNvPr>
          <p:cNvPicPr/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8172400" y="290704"/>
            <a:ext cx="565160" cy="46196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78038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53" r:id="rId1"/>
    <p:sldLayoutId id="2147487654" r:id="rId2"/>
    <p:sldLayoutId id="2147487655" r:id="rId3"/>
    <p:sldLayoutId id="2147487656" r:id="rId4"/>
    <p:sldLayoutId id="2147487657" r:id="rId5"/>
    <p:sldLayoutId id="2147487658" r:id="rId6"/>
    <p:sldLayoutId id="2147487659" r:id="rId7"/>
    <p:sldLayoutId id="2147487660" r:id="rId8"/>
    <p:sldLayoutId id="2147487661" r:id="rId9"/>
    <p:sldLayoutId id="2147487662" r:id="rId10"/>
    <p:sldLayoutId id="2147487663" r:id="rId11"/>
    <p:sldLayoutId id="2147487664" r:id="rId12"/>
    <p:sldLayoutId id="2147487665" r:id="rId13"/>
    <p:sldLayoutId id="2147487666" r:id="rId14"/>
    <p:sldLayoutId id="2147487667" r:id="rId15"/>
    <p:sldLayoutId id="2147487668" r:id="rId16"/>
    <p:sldLayoutId id="2147487669" r:id="rId17"/>
    <p:sldLayoutId id="2147487670" r:id="rId18"/>
    <p:sldLayoutId id="2147487671" r:id="rId19"/>
    <p:sldLayoutId id="2147487672" r:id="rId20"/>
    <p:sldLayoutId id="2147487673" r:id="rId21"/>
    <p:sldLayoutId id="2147487674" r:id="rId2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urdoganinc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ck/a?!&amp;&amp;p=c6f44b56cd1099e1JmltdHM9MTY5ODk2OTYwMCZpZ3VpZD0zNWQ4ODY1Zi0zMThmLTYwODEtMWNmZC05NWUzMzA1NDYxMGMmaW5zaWQ9NTE5NQ&amp;ptn=3&amp;hsh=3&amp;fclid=35d8865f-318f-6081-1cfd-95e33054610c&amp;u=a1L3NlYXJjaD9xPUthZGlyK0hhcyvDnG5pdmVyc2l0ZXNpK3dpa2lwZWRpYSZGT1JNPUxGQUNUUkU&amp;ntb=1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1"/>
          <p:cNvSpPr>
            <a:spLocks noChangeArrowheads="1"/>
          </p:cNvSpPr>
          <p:nvPr/>
        </p:nvSpPr>
        <p:spPr bwMode="auto">
          <a:xfrm>
            <a:off x="556791" y="769928"/>
            <a:ext cx="8316019" cy="143116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800" b="0" dirty="0">
              <a:latin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0" dirty="0">
                <a:latin typeface="Tahoma" pitchFamily="34" charset="0"/>
              </a:rPr>
              <a:t>İŞ GÜVENLİĞİNE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0" dirty="0">
                <a:latin typeface="Tahoma" pitchFamily="34" charset="0"/>
              </a:rPr>
              <a:t>FARKLI YÖNLERDEN BAKIŞ </a:t>
            </a:r>
            <a:endParaRPr lang="tr-TR" sz="800" b="0" dirty="0">
              <a:latin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7776643" y="6481018"/>
            <a:ext cx="1152525" cy="2603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5C65F-5CEA-4423-AA60-731CB53D147B}" type="slidenum">
              <a: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D719BDC-AB5D-41E1-895B-8D68B2D4D9A4}"/>
              </a:ext>
            </a:extLst>
          </p:cNvPr>
          <p:cNvSpPr txBox="1"/>
          <p:nvPr/>
        </p:nvSpPr>
        <p:spPr>
          <a:xfrm>
            <a:off x="506161" y="2348880"/>
            <a:ext cx="8316018" cy="169277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00"/>
                </a:solidFill>
              </a:rPr>
              <a:t>İSG SEKTÖREL GELİŞİM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srgbClr val="FFFF00"/>
                </a:solidFill>
              </a:rPr>
              <a:t>Ve</a:t>
            </a:r>
            <a:endParaRPr lang="tr-TR" sz="800" dirty="0">
              <a:solidFill>
                <a:srgbClr val="FFFF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00"/>
                </a:solidFill>
              </a:rPr>
              <a:t>İŞ GÜVENLİĞİ UZMANI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C5AC49D3-645D-4844-9869-D94CF8000540}"/>
              </a:ext>
            </a:extLst>
          </p:cNvPr>
          <p:cNvGrpSpPr/>
          <p:nvPr/>
        </p:nvGrpSpPr>
        <p:grpSpPr>
          <a:xfrm>
            <a:off x="506161" y="4241267"/>
            <a:ext cx="8316018" cy="2031325"/>
            <a:chOff x="797082" y="4147721"/>
            <a:chExt cx="8040166" cy="1759392"/>
          </a:xfrm>
        </p:grpSpPr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5619D38A-2A3A-4616-A54A-FB41B660395D}"/>
                </a:ext>
              </a:extLst>
            </p:cNvPr>
            <p:cNvSpPr txBox="1"/>
            <p:nvPr/>
          </p:nvSpPr>
          <p:spPr>
            <a:xfrm>
              <a:off x="936321" y="5411422"/>
              <a:ext cx="1584176" cy="4001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22.11.2023 </a:t>
              </a:r>
            </a:p>
          </p:txBody>
        </p:sp>
        <p:sp>
          <p:nvSpPr>
            <p:cNvPr id="16" name="Rectangle 52">
              <a:extLst>
                <a:ext uri="{FF2B5EF4-FFF2-40B4-BE49-F238E27FC236}">
                  <a16:creationId xmlns:a16="http://schemas.microsoft.com/office/drawing/2014/main" id="{80F38EBF-0FE0-4031-A357-6F19BC88D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082" y="4147721"/>
              <a:ext cx="8040166" cy="1759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Nurdoğan İNCİ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eaLnBrk="1" hangingPunct="1">
                <a:defRPr/>
              </a:pPr>
              <a:r>
                <a:rPr kumimoji="0" lang="tr-TR" altLang="tr-T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nurdoganinci@gmail.com</a:t>
              </a:r>
              <a:endParaRPr kumimoji="0" lang="tr-TR" altLang="tr-T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MESKA VAKFI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ÜSKÜDAR ÜNİVERSİTESİ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EB9688FF-11D6-137A-D1E7-6D12F9B46F6B}"/>
              </a:ext>
            </a:extLst>
          </p:cNvPr>
          <p:cNvSpPr txBox="1"/>
          <p:nvPr/>
        </p:nvSpPr>
        <p:spPr>
          <a:xfrm>
            <a:off x="3131840" y="6272592"/>
            <a:ext cx="347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kumimoji="0" lang="tr-TR" altLang="tr-TR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66FF"/>
                </a:highlight>
                <a:uLnTx/>
                <a:uFillTx/>
                <a:latin typeface="Times New Roman" pitchFamily="18" charset="0"/>
                <a:ea typeface="+mn-ea"/>
                <a:cs typeface="+mn-cs"/>
              </a:rPr>
              <a:t>http://www.nurdogan.net</a:t>
            </a:r>
            <a:endParaRPr kumimoji="0" lang="tr-TR" alt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66FF"/>
              </a:highligh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3102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3B1220-C66B-4614-BD9B-377AD118D925}"/>
              </a:ext>
            </a:extLst>
          </p:cNvPr>
          <p:cNvSpPr txBox="1"/>
          <p:nvPr/>
        </p:nvSpPr>
        <p:spPr>
          <a:xfrm>
            <a:off x="692440" y="1556792"/>
            <a:ext cx="8028390" cy="107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GÜDEK UYG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0DA7672-FE3C-528B-FFC2-284C40986374}"/>
              </a:ext>
            </a:extLst>
          </p:cNvPr>
          <p:cNvSpPr txBox="1"/>
          <p:nvPr/>
        </p:nvSpPr>
        <p:spPr>
          <a:xfrm>
            <a:off x="456808" y="908720"/>
            <a:ext cx="8325294" cy="549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 i="0" dirty="0">
                <a:effectLst/>
                <a:latin typeface="Roboto" panose="02000000000000000000" pitchFamily="2" charset="0"/>
              </a:rPr>
              <a:t>5 Duyumuz</a:t>
            </a:r>
            <a:endParaRPr lang="tr-TR" sz="20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Roboto" panose="02000000000000000000" pitchFamily="2" charset="0"/>
              </a:rPr>
              <a:t>1.Görme Duyusu: </a:t>
            </a:r>
            <a:r>
              <a:rPr lang="tr-TR" sz="20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Frekansın dalga boyu ile Göz temelli görüntü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Roboto" panose="02000000000000000000" pitchFamily="2" charset="0"/>
              </a:rPr>
              <a:t>2.İşitme Duyusu: </a:t>
            </a:r>
            <a:r>
              <a:rPr lang="tr-TR" sz="20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Kulak temelli ses dalgaları duyu organımız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Roboto" panose="02000000000000000000" pitchFamily="2" charset="0"/>
              </a:rPr>
              <a:t>3.Tatma Duyusu: </a:t>
            </a:r>
            <a:r>
              <a:rPr lang="tr-TR" sz="20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Ağız ve dil temelli kimyasal duyu organımız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Roboto" panose="02000000000000000000" pitchFamily="2" charset="0"/>
              </a:rPr>
              <a:t>4. Koku Duyusu: </a:t>
            </a:r>
            <a:r>
              <a:rPr lang="tr-TR" sz="20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Burnumuzdaki kimyasal ve frekans reseptörler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Roboto" panose="02000000000000000000" pitchFamily="2" charset="0"/>
              </a:rPr>
              <a:t>5. Dokunma Duyusu: </a:t>
            </a:r>
            <a:r>
              <a:rPr lang="tr-TR" sz="20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Deri altındaki sıcaklık basınç titreşim </a:t>
            </a:r>
            <a:r>
              <a:rPr lang="tr-TR" sz="20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resptörler</a:t>
            </a:r>
            <a:endParaRPr lang="tr-TR" sz="2000" b="0" i="0" dirty="0">
              <a:solidFill>
                <a:srgbClr val="FFFF00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tr-TR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Dengemizi nasıl sağlarız. </a:t>
            </a:r>
            <a:r>
              <a:rPr lang="tr-TR" sz="2000" b="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(kulak kartezyen yarım daireler baş dönmesi),   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tr-TR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 arabada gözümüz kapalı iken hızı ve dönüşleri </a:t>
            </a:r>
            <a:r>
              <a:rPr lang="tr-TR" sz="2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nasıl algılarız</a:t>
            </a:r>
            <a:r>
              <a:rPr lang="tr-TR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tr-TR" sz="20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Düşerken boşluktaki pozisyonumuzu nasıl hissederiz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tr-TR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 durum, kaslarımız ve tendonlardan gelen uyarılarla beyinciğin eklem kaslarına verdiği komutlarla vücudun düşmeyi önleyecek pozisyonu ile denge veya korunma sağlayabiliriz. 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tr-TR" sz="20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Bütün bunları PROPRİOSEPTÖR (ÖZDUYUM) ile sağlarız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41C38BA-FCA4-F1C2-C36C-B8A2F6C00797}"/>
              </a:ext>
            </a:extLst>
          </p:cNvPr>
          <p:cNvSpPr txBox="1"/>
          <p:nvPr/>
        </p:nvSpPr>
        <p:spPr>
          <a:xfrm>
            <a:off x="957783" y="260648"/>
            <a:ext cx="7200800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PROPRİOSEPTÖR</a:t>
            </a:r>
          </a:p>
        </p:txBody>
      </p:sp>
    </p:spTree>
    <p:extLst>
      <p:ext uri="{BB962C8B-B14F-4D97-AF65-F5344CB8AC3E}">
        <p14:creationId xmlns:p14="http://schemas.microsoft.com/office/powerpoint/2010/main" val="410184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Resim 3" descr="Kaynak görüntüyü göster">
            <a:extLst>
              <a:ext uri="{FF2B5EF4-FFF2-40B4-BE49-F238E27FC236}">
                <a16:creationId xmlns:a16="http://schemas.microsoft.com/office/drawing/2014/main" id="{CFA0FE38-FAB2-B359-1CE6-B6663BAD1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5"/>
          <a:stretch/>
        </p:blipFill>
        <p:spPr bwMode="auto">
          <a:xfrm>
            <a:off x="216424" y="3788609"/>
            <a:ext cx="3623999" cy="2717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 descr="Kaynak görüntüyü göster">
            <a:extLst>
              <a:ext uri="{FF2B5EF4-FFF2-40B4-BE49-F238E27FC236}">
                <a16:creationId xmlns:a16="http://schemas.microsoft.com/office/drawing/2014/main" id="{8B5C81EE-350A-4868-3CDE-3CF45AFAC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r="66719"/>
          <a:stretch/>
        </p:blipFill>
        <p:spPr bwMode="auto">
          <a:xfrm>
            <a:off x="5807635" y="3684926"/>
            <a:ext cx="2958235" cy="2822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D62A272-7CB6-CC22-C101-3885E49CC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31B4F9-3769-8229-94AA-A1A06457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" name="AutoShape 5" descr="Illustration Domino Pieces Table Board Stock Photo by ©homeworks255 ...">
            <a:extLst>
              <a:ext uri="{FF2B5EF4-FFF2-40B4-BE49-F238E27FC236}">
                <a16:creationId xmlns:a16="http://schemas.microsoft.com/office/drawing/2014/main" id="{BF21249F-FF74-9CBD-386C-A62518AD9C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12FB1A1D-6E55-B5C0-BD7F-E9E5737F8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550" y="-381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60474DD3-7EB1-E85E-341D-50B48325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3" y="858585"/>
            <a:ext cx="3748959" cy="27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BB165C06-4F18-F86A-6B3C-F0C71FEFC300}"/>
              </a:ext>
            </a:extLst>
          </p:cNvPr>
          <p:cNvSpPr txBox="1"/>
          <p:nvPr/>
        </p:nvSpPr>
        <p:spPr>
          <a:xfrm>
            <a:off x="899592" y="234378"/>
            <a:ext cx="720623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800" dirty="0"/>
              <a:t>DOMİNO TEORİSİ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9AB9C67-2DC0-D4E2-BB0B-2AC1A2D4FF8F}"/>
              </a:ext>
            </a:extLst>
          </p:cNvPr>
          <p:cNvSpPr txBox="1"/>
          <p:nvPr/>
        </p:nvSpPr>
        <p:spPr>
          <a:xfrm>
            <a:off x="203282" y="608491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/>
              <a:t>Momentum etkisi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C568A18-56B5-6C66-FD40-055524738D1E}"/>
              </a:ext>
            </a:extLst>
          </p:cNvPr>
          <p:cNvSpPr txBox="1"/>
          <p:nvPr/>
        </p:nvSpPr>
        <p:spPr>
          <a:xfrm>
            <a:off x="433749" y="3163428"/>
            <a:ext cx="343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/>
              <a:t>Etkinin iletimi görüntüsü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8CFBA58-DC28-F9E5-3704-C4AD92DFED7D}"/>
              </a:ext>
            </a:extLst>
          </p:cNvPr>
          <p:cNvSpPr txBox="1"/>
          <p:nvPr/>
        </p:nvSpPr>
        <p:spPr>
          <a:xfrm>
            <a:off x="3887925" y="3812185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>
                <a:solidFill>
                  <a:srgbClr val="FFFF00"/>
                </a:solidFill>
              </a:rPr>
              <a:t>Etkinin katlanarak devamı ile büyük parçanın devrilmesi </a:t>
            </a:r>
          </a:p>
        </p:txBody>
      </p:sp>
      <p:pic>
        <p:nvPicPr>
          <p:cNvPr id="16" name="Picture 2" descr="D:\C3A-SUNUM\FOTOĞRAF Genel\Felsefe fotoğrafları\BANA BİŞEY OLMAZ.png">
            <a:extLst>
              <a:ext uri="{FF2B5EF4-FFF2-40B4-BE49-F238E27FC236}">
                <a16:creationId xmlns:a16="http://schemas.microsoft.com/office/drawing/2014/main" id="{72B16E8D-28D9-4940-E59A-7617D57E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70" y="895669"/>
            <a:ext cx="4568961" cy="26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05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Resim 3" descr="Kaynak görüntüyü göster">
            <a:extLst>
              <a:ext uri="{FF2B5EF4-FFF2-40B4-BE49-F238E27FC236}">
                <a16:creationId xmlns:a16="http://schemas.microsoft.com/office/drawing/2014/main" id="{CFA0FE38-FAB2-B359-1CE6-B6663BAD1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5"/>
          <a:stretch/>
        </p:blipFill>
        <p:spPr bwMode="auto">
          <a:xfrm>
            <a:off x="5784399" y="3844579"/>
            <a:ext cx="2913193" cy="2717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 descr="Kaynak görüntüyü göster">
            <a:extLst>
              <a:ext uri="{FF2B5EF4-FFF2-40B4-BE49-F238E27FC236}">
                <a16:creationId xmlns:a16="http://schemas.microsoft.com/office/drawing/2014/main" id="{8B5C81EE-350A-4868-3CDE-3CF45AFAC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r="66719"/>
          <a:stretch/>
        </p:blipFill>
        <p:spPr bwMode="auto">
          <a:xfrm>
            <a:off x="978617" y="3812185"/>
            <a:ext cx="2958235" cy="2822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D62A272-7CB6-CC22-C101-3885E49CC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331B4F9-3769-8229-94AA-A1A06457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" name="AutoShape 5" descr="Illustration Domino Pieces Table Board Stock Photo by ©homeworks255 ...">
            <a:extLst>
              <a:ext uri="{FF2B5EF4-FFF2-40B4-BE49-F238E27FC236}">
                <a16:creationId xmlns:a16="http://schemas.microsoft.com/office/drawing/2014/main" id="{BF21249F-FF74-9CBD-386C-A62518AD9C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12FB1A1D-6E55-B5C0-BD7F-E9E5737F8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550" y="-381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B165C06-4F18-F86A-6B3C-F0C71FEFC300}"/>
              </a:ext>
            </a:extLst>
          </p:cNvPr>
          <p:cNvSpPr txBox="1"/>
          <p:nvPr/>
        </p:nvSpPr>
        <p:spPr>
          <a:xfrm>
            <a:off x="899592" y="234378"/>
            <a:ext cx="720623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800" dirty="0"/>
              <a:t>DOMİNO TEORİSİ</a:t>
            </a:r>
            <a:endParaRPr lang="tr-TR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CB9A6EC-1D6C-1139-C782-69161D4C5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0" y="885842"/>
            <a:ext cx="3534060" cy="25431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F8CFBA58-DC28-F9E5-3704-C4AD92DFED7D}"/>
              </a:ext>
            </a:extLst>
          </p:cNvPr>
          <p:cNvSpPr txBox="1"/>
          <p:nvPr/>
        </p:nvSpPr>
        <p:spPr>
          <a:xfrm>
            <a:off x="3887925" y="3812185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>
                <a:solidFill>
                  <a:srgbClr val="FFFF00"/>
                </a:solidFill>
              </a:rPr>
              <a:t>Etkinin katlanarak devamı ile büyük parçanın devrilmesi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0F5F1C9-EF92-5EE8-414A-AF524C17F906}"/>
              </a:ext>
            </a:extLst>
          </p:cNvPr>
          <p:cNvSpPr txBox="1"/>
          <p:nvPr/>
        </p:nvSpPr>
        <p:spPr>
          <a:xfrm>
            <a:off x="5589512" y="3338071"/>
            <a:ext cx="330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/>
              <a:t>Momentum etki dizilimi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56C9851-B3CC-1C56-AD8B-7EA0F1928A0A}"/>
              </a:ext>
            </a:extLst>
          </p:cNvPr>
          <p:cNvSpPr txBox="1"/>
          <p:nvPr/>
        </p:nvSpPr>
        <p:spPr>
          <a:xfrm>
            <a:off x="4355976" y="885842"/>
            <a:ext cx="434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Domino </a:t>
            </a:r>
            <a:r>
              <a:rPr lang="tr-TR" sz="2400"/>
              <a:t>taşlarının ölçüleri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28079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076DCAD-D1D1-44CB-9FE2-1F9A963B2D75}"/>
              </a:ext>
            </a:extLst>
          </p:cNvPr>
          <p:cNvSpPr txBox="1"/>
          <p:nvPr/>
        </p:nvSpPr>
        <p:spPr>
          <a:xfrm>
            <a:off x="539552" y="980728"/>
            <a:ext cx="818127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2400" dirty="0"/>
              <a:t>MEYDANA GELEN TEHLİKEKERİN NEDENİ,  NASILI BİLİNEMEZ ve  KÖK NEDENİ  BULUNUP ÖNLEM ALINAMAZSA  KAZALAR ÖNLENEMEZ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55B91D9-FEDB-C67E-5352-0B3A13152BEC}"/>
              </a:ext>
            </a:extLst>
          </p:cNvPr>
          <p:cNvSpPr txBox="1"/>
          <p:nvPr/>
        </p:nvSpPr>
        <p:spPr>
          <a:xfrm>
            <a:off x="467543" y="2775455"/>
            <a:ext cx="8325294" cy="130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sadece gerçekleri öğretmek değil, düşünmek için aklın eğitilmesidir, </a:t>
            </a:r>
            <a:endParaRPr lang="tr-TR" sz="2800" b="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58BDC2A-9341-AA8D-B621-7DD33CF8519D}"/>
              </a:ext>
            </a:extLst>
          </p:cNvPr>
          <p:cNvSpPr txBox="1"/>
          <p:nvPr/>
        </p:nvSpPr>
        <p:spPr>
          <a:xfrm>
            <a:off x="2393362" y="5196889"/>
            <a:ext cx="447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kumimoji="0" lang="tr-TR" altLang="tr-TR" sz="32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66FF"/>
                </a:highlight>
                <a:uLnTx/>
                <a:uFillTx/>
                <a:latin typeface="Times New Roman" pitchFamily="18" charset="0"/>
                <a:ea typeface="+mn-ea"/>
                <a:cs typeface="+mn-cs"/>
              </a:rPr>
              <a:t>http://www.nurdogan.net</a:t>
            </a:r>
            <a:endParaRPr kumimoji="0" lang="tr-TR" altLang="tr-T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66FF"/>
              </a:highligh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04F9FD8-9D70-9669-7B39-E0986DAD62CC}"/>
              </a:ext>
            </a:extLst>
          </p:cNvPr>
          <p:cNvSpPr txBox="1"/>
          <p:nvPr/>
        </p:nvSpPr>
        <p:spPr>
          <a:xfrm>
            <a:off x="1234171" y="4365892"/>
            <a:ext cx="695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66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BAŞARI&gt;&gt; meraktır + inattır + sebattır.</a:t>
            </a:r>
            <a:endParaRPr lang="tr-TR" sz="2400" dirty="0">
              <a:solidFill>
                <a:srgbClr val="66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85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28C6099C-0C69-4DEB-E7EB-5321CEA4D1A6}"/>
              </a:ext>
            </a:extLst>
          </p:cNvPr>
          <p:cNvGrpSpPr/>
          <p:nvPr/>
        </p:nvGrpSpPr>
        <p:grpSpPr>
          <a:xfrm>
            <a:off x="25726" y="91876"/>
            <a:ext cx="4042218" cy="3226693"/>
            <a:chOff x="0" y="0"/>
            <a:chExt cx="4495800" cy="3724275"/>
          </a:xfrm>
        </p:grpSpPr>
        <p:pic>
          <p:nvPicPr>
            <p:cNvPr id="5" name="Picture 4" descr="sb10064053d-001">
              <a:extLst>
                <a:ext uri="{FF2B5EF4-FFF2-40B4-BE49-F238E27FC236}">
                  <a16:creationId xmlns:a16="http://schemas.microsoft.com/office/drawing/2014/main" id="{60FFEB79-CCF9-D95C-104B-2C9327365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95800" cy="372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Metin kutusu 1">
              <a:extLst>
                <a:ext uri="{FF2B5EF4-FFF2-40B4-BE49-F238E27FC236}">
                  <a16:creationId xmlns:a16="http://schemas.microsoft.com/office/drawing/2014/main" id="{422751C7-101B-DA5C-0032-533FB2566FCF}"/>
                </a:ext>
              </a:extLst>
            </p:cNvPr>
            <p:cNvSpPr txBox="1"/>
            <p:nvPr/>
          </p:nvSpPr>
          <p:spPr>
            <a:xfrm>
              <a:off x="731659" y="776583"/>
              <a:ext cx="3436444" cy="15387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1050" b="1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DIŞ TEHLİKE DALGALARI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1400" b="1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İSG Birimi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1400" b="1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1400" b="1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Patron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2000" b="1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20000"/>
                </a:lnSpc>
                <a:spcAft>
                  <a:spcPts val="1000"/>
                </a:spcAft>
              </a:pPr>
              <a:r>
                <a:rPr lang="tr-TR" sz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tr-T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E1B88AC-FD88-E940-F5D0-C488D71458C0}"/>
              </a:ext>
            </a:extLst>
          </p:cNvPr>
          <p:cNvSpPr txBox="1"/>
          <p:nvPr/>
        </p:nvSpPr>
        <p:spPr>
          <a:xfrm>
            <a:off x="4211961" y="917117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0" dirty="0"/>
              <a:t>İşverenin </a:t>
            </a:r>
          </a:p>
          <a:p>
            <a:pPr algn="l"/>
            <a:r>
              <a:rPr lang="tr-TR" sz="2800" b="0" dirty="0"/>
              <a:t>İş Güvenliği Uzmanından beklentisi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78F62B3-6607-EE9D-98B7-CB0D11FF1BA8}"/>
              </a:ext>
            </a:extLst>
          </p:cNvPr>
          <p:cNvSpPr txBox="1"/>
          <p:nvPr/>
        </p:nvSpPr>
        <p:spPr>
          <a:xfrm>
            <a:off x="4211961" y="2420888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0" dirty="0"/>
              <a:t>İGU </a:t>
            </a:r>
            <a:r>
              <a:rPr lang="tr-TR" sz="2800" b="0" dirty="0" err="1"/>
              <a:t>nın</a:t>
            </a:r>
            <a:r>
              <a:rPr lang="tr-TR" sz="2800" b="0" dirty="0"/>
              <a:t> işveren den beklentisi ise,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20D35AA-66C5-EA74-039C-29A604E4D2F8}"/>
              </a:ext>
            </a:extLst>
          </p:cNvPr>
          <p:cNvSpPr txBox="1"/>
          <p:nvPr/>
        </p:nvSpPr>
        <p:spPr>
          <a:xfrm>
            <a:off x="179511" y="3374995"/>
            <a:ext cx="878497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tr-TR" sz="2800" b="0" dirty="0"/>
              <a:t>Yapılan uyarıların dikkate alınması,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800" b="0" dirty="0"/>
              <a:t>Alınması gereken önlemlerin aksatılmadan alınması,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800" b="0" dirty="0"/>
              <a:t>Önlemler için İSG bütçesini görüşüp kabul etmesi,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800" b="0" dirty="0"/>
              <a:t>İGU hazırladığı mukayeseli bütçeyi değerlendirilmesi,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800" b="0" dirty="0"/>
              <a:t>Yıllık Performans raporları okunup değerlendirilmesi,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r-TR" sz="2800" b="0" dirty="0"/>
              <a:t>Yeni dönem Bütçesini görüşüp kabul etmesi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tr-TR" sz="2800" b="0" dirty="0"/>
          </a:p>
          <a:p>
            <a:pPr algn="l"/>
            <a:endParaRPr lang="tr-TR" sz="3200" b="0" dirty="0"/>
          </a:p>
        </p:txBody>
      </p:sp>
    </p:spTree>
    <p:extLst>
      <p:ext uri="{BB962C8B-B14F-4D97-AF65-F5344CB8AC3E}">
        <p14:creationId xmlns:p14="http://schemas.microsoft.com/office/powerpoint/2010/main" val="2644091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86FBDBE-1148-4E08-82AB-BE92B921BE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4" y="2925471"/>
            <a:ext cx="3940688" cy="37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C76828B-B1DD-6E4A-B9D1-9413C59ED24F}"/>
              </a:ext>
            </a:extLst>
          </p:cNvPr>
          <p:cNvSpPr txBox="1"/>
          <p:nvPr/>
        </p:nvSpPr>
        <p:spPr>
          <a:xfrm>
            <a:off x="4073664" y="2925471"/>
            <a:ext cx="4948800" cy="39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dirty="0"/>
              <a:t>İş Güvenliği Uzmanı,</a:t>
            </a:r>
            <a:endParaRPr lang="tr-TR" sz="2400" b="0" dirty="0"/>
          </a:p>
          <a:p>
            <a:pPr algn="l">
              <a:spcBef>
                <a:spcPts val="300"/>
              </a:spcBef>
            </a:pPr>
            <a:r>
              <a:rPr lang="tr-TR" sz="2800" b="0" dirty="0"/>
              <a:t>- </a:t>
            </a:r>
            <a:r>
              <a:rPr lang="tr-TR" sz="2600" b="0" dirty="0"/>
              <a:t>Görev, Yetki ve sorumluluğunu,</a:t>
            </a:r>
          </a:p>
          <a:p>
            <a:pPr algn="l">
              <a:spcBef>
                <a:spcPts val="300"/>
              </a:spcBef>
            </a:pPr>
            <a:r>
              <a:rPr lang="tr-TR" sz="2600" b="0" dirty="0"/>
              <a:t>- Çalışma ortamı ile ilgili kanunları,</a:t>
            </a:r>
          </a:p>
          <a:p>
            <a:pPr algn="l">
              <a:spcBef>
                <a:spcPts val="300"/>
              </a:spcBef>
            </a:pPr>
            <a:r>
              <a:rPr lang="tr-TR" sz="2600" b="0" dirty="0"/>
              <a:t>- Makinelerde oluşan tehlikelerini, </a:t>
            </a:r>
          </a:p>
          <a:p>
            <a:pPr algn="l">
              <a:spcBef>
                <a:spcPts val="300"/>
              </a:spcBef>
            </a:pPr>
            <a:r>
              <a:rPr lang="tr-TR" sz="2600" b="0" dirty="0"/>
              <a:t>- Tehlikeli davranış nedenlerini,</a:t>
            </a:r>
          </a:p>
          <a:p>
            <a:pPr algn="l">
              <a:spcBef>
                <a:spcPts val="300"/>
              </a:spcBef>
            </a:pPr>
            <a:r>
              <a:rPr lang="tr-TR" sz="2600" b="0" dirty="0">
                <a:solidFill>
                  <a:srgbClr val="FFFF00"/>
                </a:solidFill>
              </a:rPr>
              <a:t>Araştırıp bulup öğrenir ve</a:t>
            </a:r>
          </a:p>
          <a:p>
            <a:pPr algn="l">
              <a:spcBef>
                <a:spcPts val="300"/>
              </a:spcBef>
            </a:pPr>
            <a:r>
              <a:rPr lang="tr-TR" sz="2600" b="0" dirty="0"/>
              <a:t>- Uyarılarını yazılı yapar, alınan önlemlerin etkinliğini takip ederse, </a:t>
            </a:r>
          </a:p>
          <a:p>
            <a:pPr algn="l">
              <a:spcBef>
                <a:spcPts val="300"/>
              </a:spcBef>
            </a:pPr>
            <a:r>
              <a:rPr lang="tr-TR" sz="2600" b="0" dirty="0">
                <a:solidFill>
                  <a:srgbClr val="FFFF00"/>
                </a:solidFill>
              </a:rPr>
              <a:t>Yandaki duruma düşmez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00335D1-373E-1FEC-7F7D-6C96CA71693E}"/>
              </a:ext>
            </a:extLst>
          </p:cNvPr>
          <p:cNvSpPr txBox="1"/>
          <p:nvPr/>
        </p:nvSpPr>
        <p:spPr>
          <a:xfrm>
            <a:off x="127256" y="775742"/>
            <a:ext cx="8837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600" b="0" dirty="0"/>
              <a:t>İş Güvenliği Uzmanı baktığı işyerinde öncelikleri,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08234B5-A651-B374-EE8D-7264691DA70E}"/>
              </a:ext>
            </a:extLst>
          </p:cNvPr>
          <p:cNvSpPr txBox="1"/>
          <p:nvPr/>
        </p:nvSpPr>
        <p:spPr>
          <a:xfrm>
            <a:off x="124164" y="1232700"/>
            <a:ext cx="88372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600" b="0" dirty="0"/>
              <a:t>Daha önce meydana gelen iş kaza raporları incelenmeli,</a:t>
            </a:r>
          </a:p>
          <a:p>
            <a:pPr algn="l"/>
            <a:r>
              <a:rPr lang="tr-TR" sz="2600" b="0" dirty="0"/>
              <a:t>Ramak kala olayları hangi şartlarda kayda alınmış, raporlar hangi konular daha çok kayda alınmış, değerlendirme  yapılmalı,</a:t>
            </a:r>
          </a:p>
          <a:p>
            <a:pPr algn="l"/>
            <a:r>
              <a:rPr lang="tr-TR" sz="2600" b="0" dirty="0"/>
              <a:t>Mevzuattaki Görev, Yetki ve Sorunluluklarını yazılı duyurmalı.</a:t>
            </a:r>
          </a:p>
        </p:txBody>
      </p:sp>
    </p:spTree>
    <p:extLst>
      <p:ext uri="{BB962C8B-B14F-4D97-AF65-F5344CB8AC3E}">
        <p14:creationId xmlns:p14="http://schemas.microsoft.com/office/powerpoint/2010/main" val="39288162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25FF8FC-5D64-0E0D-AAEC-AA77F1C2AFB4}"/>
              </a:ext>
            </a:extLst>
          </p:cNvPr>
          <p:cNvSpPr txBox="1"/>
          <p:nvPr/>
        </p:nvSpPr>
        <p:spPr>
          <a:xfrm>
            <a:off x="1208732" y="1101774"/>
            <a:ext cx="695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BAŞARI&gt;&gt; meraktır + inattır + sebattır.</a:t>
            </a:r>
            <a:endParaRPr lang="tr-TR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solidFill>
                <a:srgbClr val="FFFF00"/>
              </a:solidFill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9220EF73-244E-15F3-9B3F-8D5D5D34C868}"/>
              </a:ext>
            </a:extLst>
          </p:cNvPr>
          <p:cNvGrpSpPr/>
          <p:nvPr/>
        </p:nvGrpSpPr>
        <p:grpSpPr>
          <a:xfrm>
            <a:off x="755576" y="2703780"/>
            <a:ext cx="7410298" cy="3695218"/>
            <a:chOff x="0" y="0"/>
            <a:chExt cx="4048174" cy="1778476"/>
          </a:xfrm>
        </p:grpSpPr>
        <p:grpSp>
          <p:nvGrpSpPr>
            <p:cNvPr id="5" name="Grup 4">
              <a:extLst>
                <a:ext uri="{FF2B5EF4-FFF2-40B4-BE49-F238E27FC236}">
                  <a16:creationId xmlns:a16="http://schemas.microsoft.com/office/drawing/2014/main" id="{7B3A36E8-8E47-E999-8E30-893AA8C9128E}"/>
                </a:ext>
              </a:extLst>
            </p:cNvPr>
            <p:cNvGrpSpPr/>
            <p:nvPr/>
          </p:nvGrpSpPr>
          <p:grpSpPr>
            <a:xfrm>
              <a:off x="0" y="0"/>
              <a:ext cx="4048174" cy="1507490"/>
              <a:chOff x="0" y="0"/>
              <a:chExt cx="4048174" cy="1507490"/>
            </a:xfrm>
          </p:grpSpPr>
          <p:pic>
            <p:nvPicPr>
              <p:cNvPr id="8" name="Picture 6" descr="iş güvenliği uzmanı ile ilgili görsel sonucu">
                <a:extLst>
                  <a:ext uri="{FF2B5EF4-FFF2-40B4-BE49-F238E27FC236}">
                    <a16:creationId xmlns:a16="http://schemas.microsoft.com/office/drawing/2014/main" id="{389531F2-A49D-4C69-BCAD-C526E0DE8E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30" r="13193"/>
              <a:stretch/>
            </p:blipFill>
            <p:spPr bwMode="auto">
              <a:xfrm>
                <a:off x="0" y="0"/>
                <a:ext cx="1129665" cy="1506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4" descr="iş güvenliği uzmanı ile ilgili görsel sonucu">
                <a:extLst>
                  <a:ext uri="{FF2B5EF4-FFF2-40B4-BE49-F238E27FC236}">
                    <a16:creationId xmlns:a16="http://schemas.microsoft.com/office/drawing/2014/main" id="{6866797A-FC55-4973-9BA0-548058A38A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13" t="9244" r="703" b="8567"/>
              <a:stretch/>
            </p:blipFill>
            <p:spPr bwMode="auto">
              <a:xfrm>
                <a:off x="2821354" y="0"/>
                <a:ext cx="1226820" cy="15074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Picture 8" descr="iş güvenliği uzmanı ile ilgili görsel sonucu">
                <a:extLst>
                  <a:ext uri="{FF2B5EF4-FFF2-40B4-BE49-F238E27FC236}">
                    <a16:creationId xmlns:a16="http://schemas.microsoft.com/office/drawing/2014/main" id="{F0BC9D1A-89BD-4585-B9E7-F64715B85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0"/>
                <a:ext cx="1522730" cy="1506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</p:pic>
        </p:grpSp>
        <p:sp>
          <p:nvSpPr>
            <p:cNvPr id="7" name="Metin Kutusu 4">
              <a:extLst>
                <a:ext uri="{FF2B5EF4-FFF2-40B4-BE49-F238E27FC236}">
                  <a16:creationId xmlns:a16="http://schemas.microsoft.com/office/drawing/2014/main" id="{0C16AC5C-1BDB-9D8B-B7A7-4DEB61503EE4}"/>
                </a:ext>
              </a:extLst>
            </p:cNvPr>
            <p:cNvSpPr txBox="1"/>
            <p:nvPr/>
          </p:nvSpPr>
          <p:spPr>
            <a:xfrm>
              <a:off x="2583473" y="1504950"/>
              <a:ext cx="1085209" cy="27352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tr-TR" sz="105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Görsel 0B- 4</a:t>
              </a:r>
              <a:endParaRPr lang="tr-TR" sz="105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BDE0B68-85AF-3AD8-7CC0-9B0314EC3300}"/>
              </a:ext>
            </a:extLst>
          </p:cNvPr>
          <p:cNvSpPr txBox="1"/>
          <p:nvPr/>
        </p:nvSpPr>
        <p:spPr>
          <a:xfrm>
            <a:off x="1093428" y="1606686"/>
            <a:ext cx="772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Aynı zamanda, Paydaşları ile iyi diyalog kurup ortak çalışmaları uyum içinde desteklemeli</a:t>
            </a:r>
            <a:endParaRPr lang="tr-TR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38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8" descr="D:\C3A-SUNUM\3-Sunum hazırlık dokümanları\New Picture (1).png">
            <a:extLst>
              <a:ext uri="{FF2B5EF4-FFF2-40B4-BE49-F238E27FC236}">
                <a16:creationId xmlns:a16="http://schemas.microsoft.com/office/drawing/2014/main" id="{7524EAF9-4713-73CA-32BB-97ABD773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2" y="1052736"/>
            <a:ext cx="433385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C3A-SUNUM\3-Sunum hazırlık dokümanları\New Picture (2).png">
            <a:extLst>
              <a:ext uri="{FF2B5EF4-FFF2-40B4-BE49-F238E27FC236}">
                <a16:creationId xmlns:a16="http://schemas.microsoft.com/office/drawing/2014/main" id="{757ECA1E-FC9D-7B90-246B-E24E8CF2B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5253" r="6460" b="3232"/>
          <a:stretch/>
        </p:blipFill>
        <p:spPr bwMode="auto">
          <a:xfrm>
            <a:off x="5004048" y="1052736"/>
            <a:ext cx="358769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7807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2190FDA-46A0-C30D-A50E-3AF0676D3E38}"/>
              </a:ext>
            </a:extLst>
          </p:cNvPr>
          <p:cNvSpPr txBox="1"/>
          <p:nvPr/>
        </p:nvSpPr>
        <p:spPr>
          <a:xfrm>
            <a:off x="899592" y="188640"/>
            <a:ext cx="712879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İSG </a:t>
            </a:r>
            <a:r>
              <a:rPr lang="tr-TR" sz="2800" dirty="0"/>
              <a:t>tarihinden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C467B96-6161-E521-8A1B-4771F97D3808}"/>
              </a:ext>
            </a:extLst>
          </p:cNvPr>
          <p:cNvSpPr txBox="1"/>
          <p:nvPr/>
        </p:nvSpPr>
        <p:spPr>
          <a:xfrm>
            <a:off x="229333" y="1126151"/>
            <a:ext cx="846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M.S. 23- 79  </a:t>
            </a:r>
            <a:r>
              <a:rPr lang="tr-T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Plini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çalışma ortamındaki tehlikeli tozlara karşı</a:t>
            </a:r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4887F9F-B7F3-5E09-9BE7-5D2BCD944C72}"/>
              </a:ext>
            </a:extLst>
          </p:cNvPr>
          <p:cNvSpPr txBox="1"/>
          <p:nvPr/>
        </p:nvSpPr>
        <p:spPr>
          <a:xfrm>
            <a:off x="278277" y="1648171"/>
            <a:ext cx="846931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M.S. 60-140 </a:t>
            </a:r>
            <a:r>
              <a:rPr lang="tr-T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Juvenal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demircilerde görülen göz yakınmaları,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91B7B00-B67A-AAA0-36F2-76C2C3AA9521}"/>
              </a:ext>
            </a:extLst>
          </p:cNvPr>
          <p:cNvSpPr txBox="1"/>
          <p:nvPr/>
        </p:nvSpPr>
        <p:spPr>
          <a:xfrm>
            <a:off x="263188" y="2248871"/>
            <a:ext cx="846931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M.S.1633-1714 </a:t>
            </a:r>
            <a:r>
              <a:rPr lang="tr-TR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Bernardino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Ramazzini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iş ve hastalık ilişkisi, </a:t>
            </a:r>
          </a:p>
        </p:txBody>
      </p:sp>
      <p:pic>
        <p:nvPicPr>
          <p:cNvPr id="13" name="Picture 5" descr="ChimneySweep1a">
            <a:extLst>
              <a:ext uri="{FF2B5EF4-FFF2-40B4-BE49-F238E27FC236}">
                <a16:creationId xmlns:a16="http://schemas.microsoft.com/office/drawing/2014/main" id="{9317DFC2-9D76-6FF7-9DBB-D31F84F4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" y="3488852"/>
            <a:ext cx="3069587" cy="313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65E96322-197F-F3E3-DA9D-397D66A979AE}"/>
              </a:ext>
            </a:extLst>
          </p:cNvPr>
          <p:cNvSpPr txBox="1"/>
          <p:nvPr/>
        </p:nvSpPr>
        <p:spPr>
          <a:xfrm>
            <a:off x="263188" y="2826721"/>
            <a:ext cx="8418590" cy="113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5325" indent="-3235325" algn="l">
              <a:lnSpc>
                <a:spcPct val="150000"/>
              </a:lnSpc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M.S.-1776 </a:t>
            </a:r>
            <a:r>
              <a:rPr lang="tr-TR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Sir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Percivale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İngiltere’de baca temizleyicileri sağlığı ile ilgilenmiş</a:t>
            </a:r>
            <a:endParaRPr lang="tr-TR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B0163EB-F2AD-2153-2A8C-2ACCE3E54F12}"/>
              </a:ext>
            </a:extLst>
          </p:cNvPr>
          <p:cNvSpPr txBox="1"/>
          <p:nvPr/>
        </p:nvSpPr>
        <p:spPr>
          <a:xfrm>
            <a:off x="3531299" y="4274491"/>
            <a:ext cx="4918731" cy="176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İngiltere’de </a:t>
            </a:r>
            <a:r>
              <a:rPr lang="tr-TR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M.S.1788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“Baca Temizleme konularına yönelik kanun çıkarılmıştır.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4430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EC6606C-E8A4-974B-2E8A-27B6839744A7}"/>
              </a:ext>
            </a:extLst>
          </p:cNvPr>
          <p:cNvSpPr txBox="1"/>
          <p:nvPr/>
        </p:nvSpPr>
        <p:spPr>
          <a:xfrm>
            <a:off x="899592" y="188640"/>
            <a:ext cx="712879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İSG </a:t>
            </a:r>
            <a:r>
              <a:rPr lang="tr-TR" sz="2800" dirty="0"/>
              <a:t>tarihinden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69CC68A-406B-5C23-CCBC-11EFDF116B9D}"/>
              </a:ext>
            </a:extLst>
          </p:cNvPr>
          <p:cNvSpPr txBox="1"/>
          <p:nvPr/>
        </p:nvSpPr>
        <p:spPr>
          <a:xfrm>
            <a:off x="416718" y="92875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1865 Dilaver Paşa tarafından hazırlanan </a:t>
            </a:r>
            <a:r>
              <a:rPr lang="tr-TR" sz="2400" b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tüzük 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Padişah tarafından tam onaylanmadığı için, sadece maden ocaklarında bir hekim bulundurma hükme </a:t>
            </a:r>
            <a:r>
              <a:rPr lang="tr-TR" sz="24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getirilebilinmiş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B8588AF-CDE9-8CDF-9420-B2B38324DA11}"/>
              </a:ext>
            </a:extLst>
          </p:cNvPr>
          <p:cNvSpPr txBox="1"/>
          <p:nvPr/>
        </p:nvSpPr>
        <p:spPr>
          <a:xfrm>
            <a:off x="402186" y="2349132"/>
            <a:ext cx="8253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1931 yılında HEİNRİCH  1500 işyerinde yaptığı 75.000 kaza analizi sonucunda bazı prensip ve kendi kuramını yazmış</a:t>
            </a:r>
            <a:r>
              <a:rPr lang="tr-TR" sz="24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On madde olarak korunma yöntem ve önerilerini sunmuştur.</a:t>
            </a:r>
            <a:endParaRPr lang="tr-TR" sz="24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8355C2C-BF1E-7A32-B109-537AC8C76832}"/>
              </a:ext>
            </a:extLst>
          </p:cNvPr>
          <p:cNvSpPr txBox="1"/>
          <p:nvPr/>
        </p:nvSpPr>
        <p:spPr>
          <a:xfrm>
            <a:off x="215516" y="4171321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Kazaların ağırlık oranlarını şöyle belirtmiştir</a:t>
            </a:r>
          </a:p>
          <a:p>
            <a:pPr marL="17018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%88 </a:t>
            </a:r>
            <a:r>
              <a:rPr lang="tr-TR" sz="2400" b="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tr-TR" sz="2400" b="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Tehlikeli davranışlardan</a:t>
            </a:r>
            <a:endParaRPr lang="tr-TR" sz="2400" b="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18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0" kern="0" dirty="0">
                <a:solidFill>
                  <a:srgbClr val="FFFFFF"/>
                </a:solidFill>
              </a:rPr>
              <a:t>%10 </a:t>
            </a:r>
            <a:r>
              <a:rPr lang="tr-TR" sz="2400" b="0" kern="0" dirty="0">
                <a:solidFill>
                  <a:srgbClr val="FFFFFF"/>
                </a:solidFill>
                <a:sym typeface="Wingdings"/>
              </a:rPr>
              <a:t></a:t>
            </a:r>
            <a:r>
              <a:rPr lang="tr-TR" sz="2400" b="0" kern="0" dirty="0">
                <a:solidFill>
                  <a:srgbClr val="FFFFFF"/>
                </a:solidFill>
              </a:rPr>
              <a:t> Tehlikeli durumlardan</a:t>
            </a:r>
            <a:endParaRPr lang="tr-TR" sz="2400" b="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1800"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0" kern="0" dirty="0">
                <a:solidFill>
                  <a:srgbClr val="FFFFFF"/>
                </a:solidFill>
              </a:rPr>
              <a:t>%2   </a:t>
            </a:r>
            <a:r>
              <a:rPr lang="tr-TR" sz="2400" b="0" kern="0" dirty="0">
                <a:solidFill>
                  <a:srgbClr val="FFFFFF"/>
                </a:solidFill>
                <a:sym typeface="Wingdings"/>
              </a:rPr>
              <a:t></a:t>
            </a:r>
            <a:r>
              <a:rPr lang="tr-TR" sz="2400" b="0" kern="0" dirty="0">
                <a:solidFill>
                  <a:srgbClr val="FFFFFF"/>
                </a:solidFill>
              </a:rPr>
              <a:t> Kaçınılmaz sebeplerden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6309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D780480-B248-3989-95A6-97A6EBD3458A}"/>
              </a:ext>
            </a:extLst>
          </p:cNvPr>
          <p:cNvSpPr txBox="1"/>
          <p:nvPr/>
        </p:nvSpPr>
        <p:spPr>
          <a:xfrm>
            <a:off x="899592" y="188640"/>
            <a:ext cx="712879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İSG </a:t>
            </a:r>
            <a:r>
              <a:rPr lang="tr-TR" sz="2800" dirty="0"/>
              <a:t>tarihinden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0EF8D77-1A1E-0182-551B-FD94505B6C83}"/>
              </a:ext>
            </a:extLst>
          </p:cNvPr>
          <p:cNvSpPr txBox="1"/>
          <p:nvPr/>
        </p:nvSpPr>
        <p:spPr>
          <a:xfrm>
            <a:off x="143508" y="561055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0" dirty="0"/>
              <a:t>Tekrar acı çekmemesi için belki de KKD  diye ayağına, avladığı ayvanların </a:t>
            </a:r>
            <a:r>
              <a:rPr lang="tr-TR" sz="2800" b="0" dirty="0" err="1"/>
              <a:t>derilerisinden</a:t>
            </a:r>
            <a:r>
              <a:rPr lang="tr-TR" sz="2800" b="0" dirty="0"/>
              <a:t> çarık yapmıştır.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7F233C6F-AE49-54B1-BEC4-266E424644C5}"/>
              </a:ext>
            </a:extLst>
          </p:cNvPr>
          <p:cNvGrpSpPr/>
          <p:nvPr/>
        </p:nvGrpSpPr>
        <p:grpSpPr>
          <a:xfrm>
            <a:off x="567675" y="908720"/>
            <a:ext cx="7611555" cy="4704604"/>
            <a:chOff x="567675" y="908720"/>
            <a:chExt cx="7611555" cy="4704604"/>
          </a:xfrm>
        </p:grpSpPr>
        <p:pic>
          <p:nvPicPr>
            <p:cNvPr id="7" name="Resim 6" descr="metin, eski içeren bir resim&#10;&#10;Açıklama otomatik olarak oluşturuldu">
              <a:extLst>
                <a:ext uri="{FF2B5EF4-FFF2-40B4-BE49-F238E27FC236}">
                  <a16:creationId xmlns:a16="http://schemas.microsoft.com/office/drawing/2014/main" id="{56B31CF0-FCCF-4388-028A-F3512F256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9" t="5973" r="9473" b="37651"/>
            <a:stretch/>
          </p:blipFill>
          <p:spPr bwMode="auto">
            <a:xfrm>
              <a:off x="567675" y="908720"/>
              <a:ext cx="7589140" cy="46978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177D608F-D945-4863-E195-68E9364F716D}"/>
                </a:ext>
              </a:extLst>
            </p:cNvPr>
            <p:cNvSpPr txBox="1"/>
            <p:nvPr/>
          </p:nvSpPr>
          <p:spPr>
            <a:xfrm>
              <a:off x="7376933" y="5151659"/>
              <a:ext cx="802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>
                  <a:solidFill>
                    <a:srgbClr val="0070C0"/>
                  </a:solidFill>
                </a:rPr>
                <a:t>B.C.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384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22486B6-D6E9-472B-EF21-9F701BC10ADC}"/>
              </a:ext>
            </a:extLst>
          </p:cNvPr>
          <p:cNvSpPr txBox="1"/>
          <p:nvPr/>
        </p:nvSpPr>
        <p:spPr>
          <a:xfrm>
            <a:off x="359532" y="1344825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 yılında,, Halk sağlığının korunması için çıkarılan önemli bir kanun,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800" b="0" dirty="0"/>
              <a:t>Umumi Hıfzıssıhha Kanunu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1936 yılında, İşyerlerine işçi alınmalarında sigortalı olma şartlarını belirten kanun, </a:t>
            </a:r>
          </a:p>
          <a:p>
            <a:pPr algn="l">
              <a:spcBef>
                <a:spcPts val="0"/>
              </a:spcBef>
            </a:pPr>
            <a:r>
              <a:rPr lang="tr-TR" sz="2800" b="0" dirty="0"/>
              <a:t>3008 sayılı İş Kanunu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 yılında, İş kazalarıyla meslek hastalıkları, yaşlılık ve ölüm yardım için kanun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cs typeface="Times New Roman" panose="02020603050405020304" pitchFamily="18" charset="0"/>
              </a:rPr>
              <a:t> </a:t>
            </a:r>
            <a:r>
              <a:rPr lang="tr-TR" sz="2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506 sayılı S.S.K. Kanunu </a:t>
            </a:r>
            <a:r>
              <a:rPr lang="tr-TR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(çalışanları ödediği sigorta primleri)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1971 yılında, İşçi haklarını korumak, işveren yükümlülükleri (</a:t>
            </a:r>
            <a:r>
              <a:rPr lang="tr-TR" sz="1800" b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belgeleme</a:t>
            </a: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TÜZÜK  </a:t>
            </a:r>
          </a:p>
          <a:p>
            <a:pPr algn="l">
              <a:spcBef>
                <a:spcPts val="0"/>
              </a:spcBef>
            </a:pPr>
            <a:r>
              <a:rPr lang="tr-TR" sz="2800" b="0" dirty="0"/>
              <a:t>1475 sayılı İş Kanunu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 yılında, Sözleşmeye dayanarak çalıştırılma, çalışma ortamı düzeni için </a:t>
            </a:r>
            <a:endParaRPr lang="tr-TR" sz="1800" b="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tr-TR" sz="2800" b="0" dirty="0"/>
              <a:t>4857 sayılı İş kanunu </a:t>
            </a:r>
            <a:r>
              <a:rPr lang="tr-TR" sz="1800" b="0" dirty="0">
                <a:solidFill>
                  <a:srgbClr val="FFFF00"/>
                </a:solidFill>
              </a:rPr>
              <a:t>(</a:t>
            </a:r>
            <a:r>
              <a:rPr lang="tr-TR" sz="1800" b="0" dirty="0">
                <a:solidFill>
                  <a:srgbClr val="FF0000"/>
                </a:solidFill>
              </a:rPr>
              <a:t>İptal edilen yönetmelikler</a:t>
            </a:r>
            <a:r>
              <a:rPr lang="tr-TR" sz="1800" b="0" dirty="0">
                <a:solidFill>
                  <a:srgbClr val="FFFF00"/>
                </a:solidFill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 yılında Sosyal sigorta ile genel sağlık bakımından güvence altına almak</a:t>
            </a:r>
            <a:endParaRPr lang="tr-TR" sz="1800" b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tr-TR" sz="2800" b="0" dirty="0"/>
              <a:t>5510 Genel Sağlık Sigortası Kanunu</a:t>
            </a:r>
          </a:p>
          <a:p>
            <a:pPr algn="l">
              <a:spcBef>
                <a:spcPts val="0"/>
              </a:spcBef>
            </a:pPr>
            <a:r>
              <a:rPr lang="tr-TR" sz="18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yılında, İş kazalarını ve meslek hastalıklarını önlemek, çalışanların sağlığını ve güvenliğini korumak amacıyla yürürlüğe girmiş onlarca yönetmelik yazılmıştır</a:t>
            </a:r>
            <a:endParaRPr lang="tr-T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tr-TR" sz="2800" b="0" dirty="0"/>
              <a:t>6331 İş sağlığı ve Güvenliği kanunu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D24AEBE-4160-AA4F-F571-CE39514469CC}"/>
              </a:ext>
            </a:extLst>
          </p:cNvPr>
          <p:cNvSpPr txBox="1"/>
          <p:nvPr/>
        </p:nvSpPr>
        <p:spPr>
          <a:xfrm>
            <a:off x="899592" y="188640"/>
            <a:ext cx="712879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İSG MEVZUATI</a:t>
            </a:r>
            <a:endParaRPr lang="tr-TR" sz="2800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296C9DD-3BCF-29D9-1738-CFCE4DA1BD9B}"/>
              </a:ext>
            </a:extLst>
          </p:cNvPr>
          <p:cNvSpPr txBox="1"/>
          <p:nvPr/>
        </p:nvSpPr>
        <p:spPr>
          <a:xfrm>
            <a:off x="315158" y="821605"/>
            <a:ext cx="829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Cumhuriyet dönemi çıkarılan İş kanunları</a:t>
            </a:r>
          </a:p>
        </p:txBody>
      </p:sp>
    </p:spTree>
    <p:extLst>
      <p:ext uri="{BB962C8B-B14F-4D97-AF65-F5344CB8AC3E}">
        <p14:creationId xmlns:p14="http://schemas.microsoft.com/office/powerpoint/2010/main" val="304548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D780480-B248-3989-95A6-97A6EBD3458A}"/>
              </a:ext>
            </a:extLst>
          </p:cNvPr>
          <p:cNvSpPr txBox="1"/>
          <p:nvPr/>
        </p:nvSpPr>
        <p:spPr>
          <a:xfrm>
            <a:off x="570737" y="77659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Osmanlı döneminde </a:t>
            </a:r>
            <a:r>
              <a:rPr lang="tr-T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II. Abdülhamit, ülkede üretilen tütünleri işlemek için ‘1884’te İstanbul Cibali’de </a:t>
            </a:r>
            <a:r>
              <a:rPr lang="tr-TR" sz="2400" b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Cibali Tütün ve Sigara Fabrikasını açtı.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7FB22BF-DBDF-544A-A8B2-A6811DE8EA4D}"/>
              </a:ext>
            </a:extLst>
          </p:cNvPr>
          <p:cNvSpPr txBox="1"/>
          <p:nvPr/>
        </p:nvSpPr>
        <p:spPr>
          <a:xfrm>
            <a:off x="473584" y="4155793"/>
            <a:ext cx="8604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tr-T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1995 yılından sonra bina </a:t>
            </a:r>
            <a:r>
              <a:rPr lang="tr-TR" sz="2400" b="0" dirty="0">
                <a:latin typeface="Arial" panose="020B0604020202020204" pitchFamily="34" charset="0"/>
                <a:cs typeface="Arial" panose="020B0604020202020204" pitchFamily="34" charset="0"/>
              </a:rPr>
              <a:t>okul olarak düzenlenerek </a:t>
            </a:r>
            <a:r>
              <a:rPr lang="tr-T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Kadir Has Üniversites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Kadir Has Üniversitesi</a:t>
            </a:r>
            <a:r>
              <a:rPr lang="tr-T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eğitime başladı. </a:t>
            </a:r>
          </a:p>
          <a:p>
            <a:pPr algn="l">
              <a:spcBef>
                <a:spcPts val="0"/>
              </a:spcBef>
            </a:pPr>
            <a:r>
              <a:rPr lang="tr-TR" sz="20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Fabrikadan kalan bazı makineler bodrum katının tavanı kalın cam ile kapatılarak müze zemin kattan da görülür şekilde düzenlenmiştir.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6EC850D-714B-B09E-873B-B1C9638E7ECE}"/>
              </a:ext>
            </a:extLst>
          </p:cNvPr>
          <p:cNvSpPr txBox="1"/>
          <p:nvPr/>
        </p:nvSpPr>
        <p:spPr>
          <a:xfrm>
            <a:off x="899592" y="188640"/>
            <a:ext cx="712879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İSG </a:t>
            </a:r>
            <a:r>
              <a:rPr lang="tr-TR" sz="2800" dirty="0"/>
              <a:t>tarihinden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D9CB20-A0DE-30EF-C746-CBC62FD7EF5F}"/>
              </a:ext>
            </a:extLst>
          </p:cNvPr>
          <p:cNvSpPr txBox="1"/>
          <p:nvPr/>
        </p:nvSpPr>
        <p:spPr>
          <a:xfrm>
            <a:off x="550703" y="186603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Osmanlıların borçlarına </a:t>
            </a:r>
            <a:r>
              <a:rPr lang="tr-TR" sz="2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karşılık 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yabancıların  işlettiği bu sigara üretme fabrikası, 1925’ten sonra Türkiye Cumhuriyeti Devleti’nin hizmetine girmiştir.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F3F604-9041-71B8-9D2A-37AF24D2376A}"/>
              </a:ext>
            </a:extLst>
          </p:cNvPr>
          <p:cNvSpPr txBox="1"/>
          <p:nvPr/>
        </p:nvSpPr>
        <p:spPr>
          <a:xfrm>
            <a:off x="496464" y="315485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tr-TR" sz="2400" b="0" dirty="0">
                <a:latin typeface="Arial" panose="020B0604020202020204" pitchFamily="34" charset="0"/>
                <a:cs typeface="Arial" panose="020B0604020202020204" pitchFamily="34" charset="0"/>
              </a:rPr>
              <a:t>Cumhuriyet döneminde birçok kadının da çalıştığı bu fabrika, uzun yıllar sigara üretimini sürdürmüştür.</a:t>
            </a:r>
            <a:endParaRPr lang="tr-TR" sz="24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2B3D86A-436F-CF9E-6D43-11B5AE4E3581}"/>
              </a:ext>
            </a:extLst>
          </p:cNvPr>
          <p:cNvSpPr txBox="1"/>
          <p:nvPr/>
        </p:nvSpPr>
        <p:spPr>
          <a:xfrm>
            <a:off x="333313" y="5749222"/>
            <a:ext cx="8655217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tr-TR" sz="24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1961 yılında YTÜ 1. sınıf atölye stajımı bu fabrikada yaptım</a:t>
            </a:r>
            <a:endParaRPr lang="tr-T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metin, dış mekan, taşımak, nakletmek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67CA369-628F-A57B-02F4-908F7B86E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7" y="1052432"/>
            <a:ext cx="4753136" cy="475313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B83E477-5077-43E3-15EC-2E3E5A059676}"/>
              </a:ext>
            </a:extLst>
          </p:cNvPr>
          <p:cNvSpPr txBox="1"/>
          <p:nvPr/>
        </p:nvSpPr>
        <p:spPr>
          <a:xfrm>
            <a:off x="5121220" y="4535891"/>
            <a:ext cx="3719594" cy="13849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100" b="0" dirty="0"/>
              <a:t>1 Ocak 2017'de Şanghay'dan yola çıkıp 31 Aralık 2016'da San Francisco'ya indi</a:t>
            </a:r>
            <a:r>
              <a:rPr lang="tr-TR" sz="2100" b="0" dirty="0"/>
              <a:t>.</a:t>
            </a:r>
          </a:p>
          <a:p>
            <a:r>
              <a:rPr lang="tr-TR" sz="2100" b="0" dirty="0">
                <a:solidFill>
                  <a:srgbClr val="FFFF00"/>
                </a:solidFill>
              </a:rPr>
              <a:t>Olayı nasıl izah edersiniz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B7FD01D-E3AE-72D8-43FF-9B151A353F7F}"/>
              </a:ext>
            </a:extLst>
          </p:cNvPr>
          <p:cNvSpPr txBox="1"/>
          <p:nvPr/>
        </p:nvSpPr>
        <p:spPr>
          <a:xfrm>
            <a:off x="5401993" y="1268731"/>
            <a:ext cx="343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/>
              <a:t>BU GÖRSEL, SİZDE NASIL BİR ÇAĞRIŞIM YAPIYOR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3C79421-3DCE-9EBF-EC6A-5559AEE12C9E}"/>
              </a:ext>
            </a:extLst>
          </p:cNvPr>
          <p:cNvSpPr txBox="1"/>
          <p:nvPr/>
        </p:nvSpPr>
        <p:spPr>
          <a:xfrm>
            <a:off x="5401993" y="1958948"/>
            <a:ext cx="343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/>
              <a:t>BU UÇAK HANGİ YÖNE GİYOR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ED6A22F-C75C-DB44-02D6-96AE71AF24A1}"/>
              </a:ext>
            </a:extLst>
          </p:cNvPr>
          <p:cNvSpPr txBox="1"/>
          <p:nvPr/>
        </p:nvSpPr>
        <p:spPr>
          <a:xfrm>
            <a:off x="5401993" y="2479718"/>
            <a:ext cx="343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/>
              <a:t>BU UÇAK HANGİ HIZLA GİDİYOR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4D724C4-8E31-2D88-8099-F778F9F01C60}"/>
              </a:ext>
            </a:extLst>
          </p:cNvPr>
          <p:cNvSpPr txBox="1"/>
          <p:nvPr/>
        </p:nvSpPr>
        <p:spPr>
          <a:xfrm>
            <a:off x="5261607" y="3207208"/>
            <a:ext cx="3438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/>
              <a:t>EĞİTİM SADECE GERÇEKLERİ ÖĞRETMEK DEĞİL </a:t>
            </a:r>
          </a:p>
          <a:p>
            <a:pPr algn="ctr"/>
            <a:r>
              <a:rPr lang="tr-TR" sz="1500" dirty="0"/>
              <a:t>DÜŞÜNMEK İÇİN AKLI EĞİTMEKT</a:t>
            </a:r>
            <a:r>
              <a:rPr lang="tr-TR" sz="1800" dirty="0"/>
              <a:t>İ</a:t>
            </a:r>
          </a:p>
        </p:txBody>
      </p:sp>
    </p:spTree>
    <p:extLst>
      <p:ext uri="{BB962C8B-B14F-4D97-AF65-F5344CB8AC3E}">
        <p14:creationId xmlns:p14="http://schemas.microsoft.com/office/powerpoint/2010/main" val="19183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3B1220-C66B-4614-BD9B-377AD118D925}"/>
              </a:ext>
            </a:extLst>
          </p:cNvPr>
          <p:cNvSpPr txBox="1"/>
          <p:nvPr/>
        </p:nvSpPr>
        <p:spPr>
          <a:xfrm>
            <a:off x="692440" y="1556792"/>
            <a:ext cx="8028390" cy="470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4000" dirty="0">
                <a:solidFill>
                  <a:srgbClr val="FFFF00"/>
                </a:solidFill>
              </a:rPr>
              <a:t>BİLGİ GÜÇTÜR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İGU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ORKESTRA ŞEFİ GİBİ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>
                <a:solidFill>
                  <a:srgbClr val="FFFF00"/>
                </a:solidFill>
              </a:rPr>
              <a:t>OLMALI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GÜDEK UYG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E9D39B6-A392-1CBE-1E17-E89AC164C4A0}"/>
              </a:ext>
            </a:extLst>
          </p:cNvPr>
          <p:cNvSpPr txBox="1"/>
          <p:nvPr/>
        </p:nvSpPr>
        <p:spPr>
          <a:xfrm>
            <a:off x="971600" y="182880"/>
            <a:ext cx="7128792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İGU İÇİN </a:t>
            </a:r>
          </a:p>
        </p:txBody>
      </p:sp>
    </p:spTree>
    <p:extLst>
      <p:ext uri="{BB962C8B-B14F-4D97-AF65-F5344CB8AC3E}">
        <p14:creationId xmlns:p14="http://schemas.microsoft.com/office/powerpoint/2010/main" val="202846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3B1220-C66B-4614-BD9B-377AD118D925}"/>
              </a:ext>
            </a:extLst>
          </p:cNvPr>
          <p:cNvSpPr txBox="1"/>
          <p:nvPr/>
        </p:nvSpPr>
        <p:spPr>
          <a:xfrm>
            <a:off x="692440" y="1556792"/>
            <a:ext cx="8028390" cy="107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GÜDEK UYG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DA670AC-118B-3477-FC88-94FF836FD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1022260"/>
            <a:ext cx="5184576" cy="4487761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8635635-9310-B617-BA90-D001C9C2AF65}"/>
              </a:ext>
            </a:extLst>
          </p:cNvPr>
          <p:cNvSpPr txBox="1"/>
          <p:nvPr/>
        </p:nvSpPr>
        <p:spPr>
          <a:xfrm>
            <a:off x="971600" y="182880"/>
            <a:ext cx="7128792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İGU İÇİN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99E1A63-224B-D83C-FD42-03C19F42934D}"/>
              </a:ext>
            </a:extLst>
          </p:cNvPr>
          <p:cNvSpPr txBox="1"/>
          <p:nvPr/>
        </p:nvSpPr>
        <p:spPr>
          <a:xfrm>
            <a:off x="251520" y="557314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0" dirty="0"/>
              <a:t>Sistemi çalıştırmak değil tehlikeli ses ve durumları duyması ve tanıması gerekir  </a:t>
            </a:r>
          </a:p>
        </p:txBody>
      </p:sp>
    </p:spTree>
    <p:extLst>
      <p:ext uri="{BB962C8B-B14F-4D97-AF65-F5344CB8AC3E}">
        <p14:creationId xmlns:p14="http://schemas.microsoft.com/office/powerpoint/2010/main" val="3912223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651EE19-E562-C0E1-9D1E-FDCBFCFE5AA7}"/>
              </a:ext>
            </a:extLst>
          </p:cNvPr>
          <p:cNvSpPr txBox="1"/>
          <p:nvPr/>
        </p:nvSpPr>
        <p:spPr>
          <a:xfrm>
            <a:off x="563637" y="1109673"/>
            <a:ext cx="76396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0" dirty="0"/>
          </a:p>
          <a:p>
            <a:r>
              <a:rPr lang="tr-TR" sz="2400" b="0" dirty="0"/>
              <a:t>FAYDALI  ÜÇ  BİLGİ</a:t>
            </a:r>
          </a:p>
          <a:p>
            <a:endParaRPr lang="tr-TR" sz="2400" b="0" dirty="0"/>
          </a:p>
          <a:p>
            <a:pPr marL="809625" indent="-539750" algn="l"/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1D- ALARP "makul olarak uygulanabilir düşüklük</a:t>
            </a:r>
          </a:p>
          <a:p>
            <a:pPr marL="809625" indent="-539750" algn="l"/>
            <a:endParaRPr lang="tr-TR" sz="24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9625" indent="-539750" algn="l"/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2K- PROPRİOSEPTÖR (</a:t>
            </a:r>
            <a:r>
              <a:rPr lang="tr-TR" sz="24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ÖZDUYUM)</a:t>
            </a:r>
            <a:r>
              <a:rPr lang="tr-T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sistemimiz</a:t>
            </a:r>
          </a:p>
          <a:p>
            <a:pPr marL="809625" indent="-539750" algn="l"/>
            <a:endParaRPr lang="tr-TR" sz="24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539750" algn="l"/>
            <a:r>
              <a:rPr lang="tr-TR" sz="2400" b="0" dirty="0">
                <a:latin typeface="Arial" panose="020B0604020202020204" pitchFamily="34" charset="0"/>
                <a:cs typeface="Times New Roman" panose="02020603050405020304" pitchFamily="18" charset="0"/>
              </a:rPr>
              <a:t>6F- DOMİNO TEORİSİ Görsel mi, momentum mu?  </a:t>
            </a:r>
          </a:p>
          <a:p>
            <a:pPr marL="809625" indent="-539750" algn="l"/>
            <a:endParaRPr lang="tr-TR" sz="2400" b="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EE4ABA8-7CE4-5557-C646-72C04407D40C}"/>
              </a:ext>
            </a:extLst>
          </p:cNvPr>
          <p:cNvSpPr txBox="1"/>
          <p:nvPr/>
        </p:nvSpPr>
        <p:spPr>
          <a:xfrm>
            <a:off x="5364088" y="4806455"/>
            <a:ext cx="347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kumimoji="0" lang="tr-TR" altLang="tr-TR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66FF"/>
                </a:highlight>
                <a:uLnTx/>
                <a:uFillTx/>
                <a:latin typeface="Times New Roman" pitchFamily="18" charset="0"/>
                <a:ea typeface="+mn-ea"/>
                <a:cs typeface="+mn-cs"/>
              </a:rPr>
              <a:t>http://www.nurdogan.net</a:t>
            </a:r>
            <a:endParaRPr kumimoji="0" lang="tr-TR" alt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66FF"/>
              </a:highligh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A784B81-9491-97B7-E152-A6D6FE8DF254}"/>
              </a:ext>
            </a:extLst>
          </p:cNvPr>
          <p:cNvSpPr txBox="1"/>
          <p:nvPr/>
        </p:nvSpPr>
        <p:spPr>
          <a:xfrm>
            <a:off x="971600" y="182880"/>
            <a:ext cx="7128792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İGU İÇİN </a:t>
            </a:r>
          </a:p>
        </p:txBody>
      </p:sp>
    </p:spTree>
    <p:extLst>
      <p:ext uri="{BB962C8B-B14F-4D97-AF65-F5344CB8AC3E}">
        <p14:creationId xmlns:p14="http://schemas.microsoft.com/office/powerpoint/2010/main" val="2800489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A148E29-0B0B-94D9-7519-3AE24F209C62}"/>
              </a:ext>
            </a:extLst>
          </p:cNvPr>
          <p:cNvSpPr txBox="1"/>
          <p:nvPr/>
        </p:nvSpPr>
        <p:spPr>
          <a:xfrm>
            <a:off x="143508" y="766844"/>
            <a:ext cx="8856984" cy="122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800" b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IEC ISO 31010: 2011 Uluslararası Standardı</a:t>
            </a:r>
            <a:endParaRPr lang="tr-TR" sz="1800" b="0" kern="0" dirty="0">
              <a:solidFill>
                <a:srgbClr val="FFFF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tr-TR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ALARP "makul olarak uygulanabilir düşüklük" Bir riski kabul edilebilir seviyeye indirirken ALARP yöntemi kullanılması. </a:t>
            </a:r>
            <a:endParaRPr lang="tr-TR" sz="18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4F171E-C2C1-0393-092C-6E8AD19FB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1231"/>
            <a:ext cx="4464495" cy="401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CE142A0-1B12-2C40-E768-248706F53A13}"/>
              </a:ext>
            </a:extLst>
          </p:cNvPr>
          <p:cNvSpPr txBox="1"/>
          <p:nvPr/>
        </p:nvSpPr>
        <p:spPr>
          <a:xfrm>
            <a:off x="4860032" y="2348880"/>
            <a:ext cx="41707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0" dirty="0"/>
              <a:t>Tehlikenin meydana gelme olasılığı ile  şiddetin değerlendirilmesinde alınacak Risk ağırlığının sınıfı belirlenir. </a:t>
            </a:r>
          </a:p>
          <a:p>
            <a:pPr algn="l"/>
            <a:endParaRPr lang="tr-TR" sz="2000" b="0" dirty="0"/>
          </a:p>
          <a:p>
            <a:pPr algn="l"/>
            <a:r>
              <a:rPr lang="tr-TR" sz="2000" b="0" dirty="0"/>
              <a:t>Belirlenen bu sınıf bir sonraki diğer tabloda yeri belirlenir.</a:t>
            </a:r>
          </a:p>
          <a:p>
            <a:pPr algn="l"/>
            <a:r>
              <a:rPr lang="tr-TR" sz="2000" b="0" dirty="0"/>
              <a:t>  </a:t>
            </a:r>
          </a:p>
          <a:p>
            <a:pPr algn="l"/>
            <a:r>
              <a:rPr lang="tr-TR" sz="2000" b="0" dirty="0"/>
              <a:t>Bu tabloda belirlenen sınıf için diğer tabloda önerilen uyarılar dikkate alınır.</a:t>
            </a:r>
          </a:p>
          <a:p>
            <a:pPr algn="l"/>
            <a:endParaRPr lang="tr-TR" sz="2000" b="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A8E487C-228D-4664-A287-A2166D4BB410}"/>
              </a:ext>
            </a:extLst>
          </p:cNvPr>
          <p:cNvSpPr txBox="1"/>
          <p:nvPr/>
        </p:nvSpPr>
        <p:spPr>
          <a:xfrm>
            <a:off x="899592" y="260648"/>
            <a:ext cx="72008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ALARP  METODU</a:t>
            </a:r>
          </a:p>
        </p:txBody>
      </p:sp>
    </p:spTree>
    <p:extLst>
      <p:ext uri="{BB962C8B-B14F-4D97-AF65-F5344CB8AC3E}">
        <p14:creationId xmlns:p14="http://schemas.microsoft.com/office/powerpoint/2010/main" val="2247605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B6E1475-87AD-45AC-A3F4-66226B727A0A}"/>
              </a:ext>
            </a:extLst>
          </p:cNvPr>
          <p:cNvSpPr/>
          <p:nvPr/>
        </p:nvSpPr>
        <p:spPr>
          <a:xfrm>
            <a:off x="1338720" y="2210947"/>
            <a:ext cx="1480863" cy="118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7277013-DEFB-7875-1807-BCF59ECDE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1581"/>
            <a:ext cx="8064896" cy="5737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C0728E9-24FE-3F20-AC80-22DAE208188B}"/>
              </a:ext>
            </a:extLst>
          </p:cNvPr>
          <p:cNvSpPr txBox="1"/>
          <p:nvPr/>
        </p:nvSpPr>
        <p:spPr>
          <a:xfrm>
            <a:off x="899592" y="260648"/>
            <a:ext cx="72008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ALARP  METODU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4E15E14-0B0E-FEE0-E5FC-F69AAC1B38E9}"/>
              </a:ext>
            </a:extLst>
          </p:cNvPr>
          <p:cNvSpPr txBox="1"/>
          <p:nvPr/>
        </p:nvSpPr>
        <p:spPr>
          <a:xfrm>
            <a:off x="5281678" y="4928397"/>
            <a:ext cx="3168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Tehlikenin meydana gelme olasılığı ile  </a:t>
            </a:r>
            <a:r>
              <a:rPr lang="tr-TR" sz="2000" u="sng" dirty="0">
                <a:solidFill>
                  <a:srgbClr val="FF0000"/>
                </a:solidFill>
              </a:rPr>
              <a:t>Mevzuatın</a:t>
            </a:r>
            <a:r>
              <a:rPr lang="tr-TR" sz="2000" dirty="0">
                <a:solidFill>
                  <a:srgbClr val="FF0000"/>
                </a:solidFill>
              </a:rPr>
              <a:t> müsaade ettiği seviyede riskin önlemlerinin azaltılması yapılır.</a:t>
            </a:r>
          </a:p>
          <a:p>
            <a:endParaRPr lang="tr-T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93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79230" y="6039013"/>
            <a:ext cx="541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16FA-CF00-4D36-84BF-6EA96B9112DC}" type="slidenum">
              <a:rPr kumimoji="0" lang="tr-TR" sz="7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7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3B1220-C66B-4614-BD9B-377AD118D925}"/>
              </a:ext>
            </a:extLst>
          </p:cNvPr>
          <p:cNvSpPr txBox="1"/>
          <p:nvPr/>
        </p:nvSpPr>
        <p:spPr>
          <a:xfrm>
            <a:off x="692440" y="1556792"/>
            <a:ext cx="8028390" cy="107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GÜDEK UYG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CDC76D77-F176-8538-7EF1-24BB6EC59B7D}"/>
              </a:ext>
            </a:extLst>
          </p:cNvPr>
          <p:cNvGrpSpPr/>
          <p:nvPr/>
        </p:nvGrpSpPr>
        <p:grpSpPr>
          <a:xfrm>
            <a:off x="899590" y="1124744"/>
            <a:ext cx="7528736" cy="4320183"/>
            <a:chOff x="-29776" y="0"/>
            <a:chExt cx="5344406" cy="2005841"/>
          </a:xfrm>
        </p:grpSpPr>
        <p:sp>
          <p:nvSpPr>
            <p:cNvPr id="3" name="Metin Kutusu 9">
              <a:extLst>
                <a:ext uri="{FF2B5EF4-FFF2-40B4-BE49-F238E27FC236}">
                  <a16:creationId xmlns:a16="http://schemas.microsoft.com/office/drawing/2014/main" id="{83DC511B-981C-D2E2-8779-C040EFB15086}"/>
                </a:ext>
              </a:extLst>
            </p:cNvPr>
            <p:cNvSpPr txBox="1"/>
            <p:nvPr/>
          </p:nvSpPr>
          <p:spPr>
            <a:xfrm>
              <a:off x="-29776" y="1793116"/>
              <a:ext cx="4708055" cy="2127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120000"/>
                </a:lnSpc>
                <a:spcAft>
                  <a:spcPts val="1000"/>
                </a:spcAft>
              </a:pPr>
              <a:r>
                <a:rPr lang="tr-TR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Kaynak: ÇSGB Risk değerlendirme standartları		                                   </a:t>
              </a:r>
            </a:p>
          </p:txBody>
        </p:sp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43F2BC8F-9093-AA03-707A-84E72A095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14630" cy="17773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Metin kutusu 6">
            <a:extLst>
              <a:ext uri="{FF2B5EF4-FFF2-40B4-BE49-F238E27FC236}">
                <a16:creationId xmlns:a16="http://schemas.microsoft.com/office/drawing/2014/main" id="{766ACC34-657F-B4D8-7507-4ECDEF4E013C}"/>
              </a:ext>
            </a:extLst>
          </p:cNvPr>
          <p:cNvSpPr txBox="1"/>
          <p:nvPr/>
        </p:nvSpPr>
        <p:spPr>
          <a:xfrm>
            <a:off x="899592" y="260648"/>
            <a:ext cx="72008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ALARP  METODU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4F9B69C-5221-030A-F96F-2CC7F197644C}"/>
              </a:ext>
            </a:extLst>
          </p:cNvPr>
          <p:cNvSpPr txBox="1"/>
          <p:nvPr/>
        </p:nvSpPr>
        <p:spPr>
          <a:xfrm>
            <a:off x="530171" y="5384883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BULUNULAN BÖLGEYE GÖRE BELİRTİLEN İŞLEMLER YAPILIR</a:t>
            </a:r>
          </a:p>
          <a:p>
            <a:endParaRPr lang="tr-TR" sz="2000" dirty="0">
              <a:solidFill>
                <a:srgbClr val="FF0000"/>
              </a:solidFill>
            </a:endParaRPr>
          </a:p>
          <a:p>
            <a:r>
              <a:rPr lang="tr-TR" sz="2000" dirty="0">
                <a:solidFill>
                  <a:srgbClr val="FF0000"/>
                </a:solidFill>
              </a:rPr>
              <a:t>ANCAK MEVZUAT KURALLARI MÜSAADE ETTİĞ KADAR</a:t>
            </a:r>
          </a:p>
        </p:txBody>
      </p:sp>
    </p:spTree>
    <p:extLst>
      <p:ext uri="{BB962C8B-B14F-4D97-AF65-F5344CB8AC3E}">
        <p14:creationId xmlns:p14="http://schemas.microsoft.com/office/powerpoint/2010/main" val="19149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5.xml><?xml version="1.0" encoding="utf-8"?>
<a:theme xmlns:a="http://schemas.openxmlformats.org/drawingml/2006/main" name="2_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6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31817</TotalTime>
  <Words>1103</Words>
  <Application>Microsoft Office PowerPoint</Application>
  <PresentationFormat>Ekran Gösterisi (4:3)</PresentationFormat>
  <Paragraphs>203</Paragraphs>
  <Slides>21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Calisto MT</vt:lpstr>
      <vt:lpstr>Roboto</vt:lpstr>
      <vt:lpstr>Tahoma</vt:lpstr>
      <vt:lpstr>Times New Roman</vt:lpstr>
      <vt:lpstr>Wingdings</vt:lpstr>
      <vt:lpstr>Wingdings 2</vt:lpstr>
      <vt:lpstr>Kurşun Rengi</vt:lpstr>
      <vt:lpstr>1_Özel Tasarım</vt:lpstr>
      <vt:lpstr>3_Kurşun Rengi</vt:lpstr>
      <vt:lpstr>1_Kurşun Rengi</vt:lpstr>
      <vt:lpstr>2_Kurşun Rengi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</dc:creator>
  <cp:lastModifiedBy>Nurdoğan İnci</cp:lastModifiedBy>
  <cp:revision>1617</cp:revision>
  <cp:lastPrinted>2023-11-21T14:46:04Z</cp:lastPrinted>
  <dcterms:created xsi:type="dcterms:W3CDTF">2007-03-31T15:55:48Z</dcterms:created>
  <dcterms:modified xsi:type="dcterms:W3CDTF">2024-02-09T10:39:12Z</dcterms:modified>
</cp:coreProperties>
</file>